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Roca One" panose="020B0604020202020204" charset="0"/>
      <p:regular r:id="rId16"/>
    </p:embeddedFont>
    <p:embeddedFont>
      <p:font typeface="Roca One Bold" panose="020B0604020202020204" charset="0"/>
      <p:regular r:id="rId17"/>
    </p:embeddedFont>
    <p:embeddedFont>
      <p:font typeface="Roca One Bold Italics" panose="020B0604020202020204" charset="0"/>
      <p:regular r:id="rId18"/>
    </p:embeddedFont>
    <p:embeddedFont>
      <p:font typeface="Roca One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70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2E691-C4C9-4305-8E95-9728FFD3FF0F}"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E8703-DDDF-4D99-B146-1892FF849BDD}" type="slidenum">
              <a:rPr lang="en-US" smtClean="0"/>
              <a:t>‹#›</a:t>
            </a:fld>
            <a:endParaRPr lang="en-US"/>
          </a:p>
        </p:txBody>
      </p:sp>
    </p:spTree>
    <p:extLst>
      <p:ext uri="{BB962C8B-B14F-4D97-AF65-F5344CB8AC3E}">
        <p14:creationId xmlns:p14="http://schemas.microsoft.com/office/powerpoint/2010/main" val="2942900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E8703-DDDF-4D99-B146-1892FF849BDD}" type="slidenum">
              <a:rPr lang="en-US" smtClean="0"/>
              <a:t>2</a:t>
            </a:fld>
            <a:endParaRPr lang="en-US"/>
          </a:p>
        </p:txBody>
      </p:sp>
    </p:spTree>
    <p:extLst>
      <p:ext uri="{BB962C8B-B14F-4D97-AF65-F5344CB8AC3E}">
        <p14:creationId xmlns:p14="http://schemas.microsoft.com/office/powerpoint/2010/main" val="111454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E8703-DDDF-4D99-B146-1892FF849BDD}" type="slidenum">
              <a:rPr lang="en-US" smtClean="0"/>
              <a:t>7</a:t>
            </a:fld>
            <a:endParaRPr lang="en-US"/>
          </a:p>
        </p:txBody>
      </p:sp>
    </p:spTree>
    <p:extLst>
      <p:ext uri="{BB962C8B-B14F-4D97-AF65-F5344CB8AC3E}">
        <p14:creationId xmlns:p14="http://schemas.microsoft.com/office/powerpoint/2010/main" val="352634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investopedia.com/terms/b/buyandhold.asp#:~:text=Buy%20and%20hold%20is%20a%20long%2Dterm%20passive%20strategy%20where,typically%20defer%20capital%20gains%20taxe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8.jpe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43.svg"/><Relationship Id="rId4" Type="http://schemas.openxmlformats.org/officeDocument/2006/relationships/image" Target="../media/image53.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18" Type="http://schemas.openxmlformats.org/officeDocument/2006/relationships/image" Target="../media/image13.svg"/><Relationship Id="rId26" Type="http://schemas.openxmlformats.org/officeDocument/2006/relationships/image" Target="../media/image21.svg"/><Relationship Id="rId3" Type="http://schemas.openxmlformats.org/officeDocument/2006/relationships/image" Target="../media/image56.png"/><Relationship Id="rId21" Type="http://schemas.openxmlformats.org/officeDocument/2006/relationships/image" Target="../media/image16.png"/><Relationship Id="rId7" Type="http://schemas.openxmlformats.org/officeDocument/2006/relationships/image" Target="../media/image4.png"/><Relationship Id="rId12" Type="http://schemas.openxmlformats.org/officeDocument/2006/relationships/image" Target="../media/image7.sv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image" Target="../media/image1.jpeg"/><Relationship Id="rId16" Type="http://schemas.openxmlformats.org/officeDocument/2006/relationships/image" Target="../media/image11.svg"/><Relationship Id="rId20" Type="http://schemas.openxmlformats.org/officeDocument/2006/relationships/image" Target="../media/image15.svg"/><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png"/><Relationship Id="rId24" Type="http://schemas.openxmlformats.org/officeDocument/2006/relationships/image" Target="../media/image19.svg"/><Relationship Id="rId5" Type="http://schemas.openxmlformats.org/officeDocument/2006/relationships/image" Target="../media/image2.pn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svg"/><Relationship Id="rId10" Type="http://schemas.openxmlformats.org/officeDocument/2006/relationships/image" Target="../media/image59.svg"/><Relationship Id="rId19" Type="http://schemas.openxmlformats.org/officeDocument/2006/relationships/image" Target="../media/image14.png"/><Relationship Id="rId4" Type="http://schemas.openxmlformats.org/officeDocument/2006/relationships/image" Target="../media/image57.svg"/><Relationship Id="rId9" Type="http://schemas.openxmlformats.org/officeDocument/2006/relationships/image" Target="../media/image58.png"/><Relationship Id="rId14" Type="http://schemas.openxmlformats.org/officeDocument/2006/relationships/image" Target="../media/image9.svg"/><Relationship Id="rId22" Type="http://schemas.openxmlformats.org/officeDocument/2006/relationships/image" Target="../media/image17.svg"/><Relationship Id="rId27" Type="http://schemas.openxmlformats.org/officeDocument/2006/relationships/image" Target="../media/image22.png"/><Relationship Id="rId30"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9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TextBox 16"/>
          <p:cNvSpPr txBox="1"/>
          <p:nvPr/>
        </p:nvSpPr>
        <p:spPr>
          <a:xfrm>
            <a:off x="2708982" y="2258207"/>
            <a:ext cx="12870036" cy="1386918"/>
          </a:xfrm>
          <a:prstGeom prst="rect">
            <a:avLst/>
          </a:prstGeom>
        </p:spPr>
        <p:txBody>
          <a:bodyPr lIns="0" tIns="0" rIns="0" bIns="0" rtlCol="0" anchor="t">
            <a:spAutoFit/>
          </a:bodyPr>
          <a:lstStyle/>
          <a:p>
            <a:pPr marL="0" lvl="0" indent="0" algn="ctr">
              <a:lnSpc>
                <a:spcPts val="10486"/>
              </a:lnSpc>
              <a:spcBef>
                <a:spcPct val="0"/>
              </a:spcBef>
            </a:pPr>
            <a:r>
              <a:rPr lang="en-US" sz="9800" u="sng" spc="-343" dirty="0" err="1">
                <a:solidFill>
                  <a:srgbClr val="FFFFFF"/>
                </a:solidFill>
                <a:latin typeface="Roca One" panose="020B0604020202020204" charset="0"/>
              </a:rPr>
              <a:t>StokTrak</a:t>
            </a:r>
            <a:r>
              <a:rPr lang="en-US" sz="9800" u="sng" spc="-343" dirty="0">
                <a:solidFill>
                  <a:srgbClr val="FFFFFF"/>
                </a:solidFill>
                <a:latin typeface="Roca One" panose="020B0604020202020204" charset="0"/>
              </a:rPr>
              <a:t> Portfolio:</a:t>
            </a:r>
          </a:p>
        </p:txBody>
      </p:sp>
      <p:sp>
        <p:nvSpPr>
          <p:cNvPr id="17" name="TextBox 17"/>
          <p:cNvSpPr txBox="1"/>
          <p:nvPr/>
        </p:nvSpPr>
        <p:spPr>
          <a:xfrm>
            <a:off x="3919147" y="3985214"/>
            <a:ext cx="10449705" cy="3381695"/>
          </a:xfrm>
          <a:prstGeom prst="rect">
            <a:avLst/>
          </a:prstGeom>
        </p:spPr>
        <p:txBody>
          <a:bodyPr lIns="0" tIns="0" rIns="0" bIns="0" rtlCol="0" anchor="t">
            <a:spAutoFit/>
          </a:bodyPr>
          <a:lstStyle/>
          <a:p>
            <a:pPr algn="ctr">
              <a:lnSpc>
                <a:spcPts val="10486"/>
              </a:lnSpc>
            </a:pPr>
            <a:r>
              <a:rPr lang="en-US" sz="9800" spc="-343" dirty="0">
                <a:solidFill>
                  <a:srgbClr val="FFFFFF"/>
                </a:solidFill>
                <a:latin typeface="Roca One" panose="020B0604020202020204" charset="0"/>
              </a:rPr>
              <a:t>Buy and Hold Strategy</a:t>
            </a:r>
          </a:p>
          <a:p>
            <a:pPr marL="0" lvl="0" indent="0" algn="ctr">
              <a:lnSpc>
                <a:spcPts val="5243"/>
              </a:lnSpc>
              <a:spcBef>
                <a:spcPct val="0"/>
              </a:spcBef>
            </a:pPr>
            <a:r>
              <a:rPr lang="en-US" sz="4900" spc="-171" dirty="0">
                <a:solidFill>
                  <a:srgbClr val="FFFFFF"/>
                </a:solidFill>
                <a:latin typeface="Roca One" panose="020B0604020202020204" charset="0"/>
              </a:rPr>
              <a:t>By: Sarai Hrinsin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12015771" y="1956561"/>
            <a:ext cx="5595699" cy="6373878"/>
          </a:xfrm>
          <a:custGeom>
            <a:avLst/>
            <a:gdLst/>
            <a:ahLst/>
            <a:cxnLst/>
            <a:rect l="l" t="t" r="r" b="b"/>
            <a:pathLst>
              <a:path w="5595699" h="6373878">
                <a:moveTo>
                  <a:pt x="0" y="0"/>
                </a:moveTo>
                <a:lnTo>
                  <a:pt x="5595699" y="0"/>
                </a:lnTo>
                <a:lnTo>
                  <a:pt x="5595699" y="6373878"/>
                </a:lnTo>
                <a:lnTo>
                  <a:pt x="0" y="637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8330439"/>
            <a:ext cx="5823227" cy="958253"/>
          </a:xfrm>
          <a:custGeom>
            <a:avLst/>
            <a:gdLst/>
            <a:ahLst/>
            <a:cxnLst/>
            <a:rect l="l" t="t" r="r" b="b"/>
            <a:pathLst>
              <a:path w="5823227" h="958253">
                <a:moveTo>
                  <a:pt x="0" y="0"/>
                </a:moveTo>
                <a:lnTo>
                  <a:pt x="5823227" y="0"/>
                </a:lnTo>
                <a:lnTo>
                  <a:pt x="5823227" y="958253"/>
                </a:lnTo>
                <a:lnTo>
                  <a:pt x="0" y="95825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4074567"/>
            <a:ext cx="10503275" cy="4016574"/>
          </a:xfrm>
          <a:prstGeom prst="rect">
            <a:avLst/>
          </a:prstGeom>
        </p:spPr>
        <p:txBody>
          <a:bodyPr lIns="0" tIns="0" rIns="0" bIns="0" rtlCol="0" anchor="t">
            <a:spAutoFit/>
          </a:bodyPr>
          <a:lstStyle/>
          <a:p>
            <a:pPr>
              <a:lnSpc>
                <a:spcPts val="3585"/>
              </a:lnSpc>
            </a:pPr>
            <a:r>
              <a:rPr lang="en-US" sz="2656" spc="159">
                <a:solidFill>
                  <a:srgbClr val="FFFFFF"/>
                </a:solidFill>
                <a:latin typeface="Roca One Bold"/>
              </a:rPr>
              <a:t>According to</a:t>
            </a:r>
            <a:r>
              <a:rPr lang="en-US" sz="2656" spc="159">
                <a:solidFill>
                  <a:srgbClr val="38B6FF"/>
                </a:solidFill>
                <a:latin typeface="Roca One Bold"/>
              </a:rPr>
              <a:t> </a:t>
            </a:r>
            <a:r>
              <a:rPr lang="en-US" sz="2656" u="sng" spc="159">
                <a:solidFill>
                  <a:srgbClr val="004AAD"/>
                </a:solidFill>
                <a:latin typeface="Roca One Bold"/>
                <a:hlinkClick r:id="rId7" tooltip="https://www.investopedia.com/terms/b/buyandhold.asp#:~:text=Buy%20and%20hold%20is%20a%20long%2Dterm%20passive%20strategy%20where,typically%20defer%20capital%20gains%20taxes."/>
              </a:rPr>
              <a:t>Investopedia.com</a:t>
            </a:r>
            <a:r>
              <a:rPr lang="en-US" sz="2656" spc="159">
                <a:solidFill>
                  <a:srgbClr val="FFFFFF"/>
                </a:solidFill>
                <a:latin typeface="Roca One Bold"/>
              </a:rPr>
              <a:t>, The Buy and Hold strategy when it comes to investing in stocks, bonds, and mutual funds is described as a “long-term passive strategy where investors keep a relatively stable portfolio over time, regardless of short-term fluctuations”. </a:t>
            </a:r>
          </a:p>
          <a:p>
            <a:pPr>
              <a:lnSpc>
                <a:spcPts val="3585"/>
              </a:lnSpc>
            </a:pPr>
            <a:endParaRPr lang="en-US" sz="2656" spc="159">
              <a:solidFill>
                <a:srgbClr val="FFFFFF"/>
              </a:solidFill>
              <a:latin typeface="Roca One Bold"/>
            </a:endParaRPr>
          </a:p>
          <a:p>
            <a:pPr marL="0" lvl="0" indent="0">
              <a:lnSpc>
                <a:spcPts val="3585"/>
              </a:lnSpc>
              <a:spcBef>
                <a:spcPct val="0"/>
              </a:spcBef>
            </a:pPr>
            <a:r>
              <a:rPr lang="en-US" sz="2656" spc="159">
                <a:solidFill>
                  <a:srgbClr val="FFFFFF"/>
                </a:solidFill>
                <a:latin typeface="Roca One Bold"/>
              </a:rPr>
              <a:t>This can, supposedly, ultimately lead to outperforming day to day trading portfolios and eventually defer capital gains taxes.</a:t>
            </a:r>
          </a:p>
        </p:txBody>
      </p:sp>
      <p:sp>
        <p:nvSpPr>
          <p:cNvPr id="6" name="TextBox 6"/>
          <p:cNvSpPr txBox="1"/>
          <p:nvPr/>
        </p:nvSpPr>
        <p:spPr>
          <a:xfrm>
            <a:off x="633888" y="374486"/>
            <a:ext cx="15503273" cy="1184603"/>
          </a:xfrm>
          <a:prstGeom prst="rect">
            <a:avLst/>
          </a:prstGeom>
        </p:spPr>
        <p:txBody>
          <a:bodyPr lIns="0" tIns="0" rIns="0" bIns="0" rtlCol="0" anchor="t">
            <a:spAutoFit/>
          </a:bodyPr>
          <a:lstStyle/>
          <a:p>
            <a:pPr algn="ctr">
              <a:lnSpc>
                <a:spcPts val="9781"/>
              </a:lnSpc>
            </a:pPr>
            <a:r>
              <a:rPr lang="en-US" sz="6987" u="sng">
                <a:solidFill>
                  <a:srgbClr val="FFFFFF"/>
                </a:solidFill>
                <a:latin typeface="Roca One Bold Italics"/>
              </a:rPr>
              <a:t>Buy and Hold: What does it mean?</a:t>
            </a:r>
          </a:p>
        </p:txBody>
      </p:sp>
      <p:sp>
        <p:nvSpPr>
          <p:cNvPr id="7" name="TextBox 7"/>
          <p:cNvSpPr txBox="1"/>
          <p:nvPr/>
        </p:nvSpPr>
        <p:spPr>
          <a:xfrm>
            <a:off x="1028700" y="1879060"/>
            <a:ext cx="10503275" cy="1856486"/>
          </a:xfrm>
          <a:prstGeom prst="rect">
            <a:avLst/>
          </a:prstGeom>
        </p:spPr>
        <p:txBody>
          <a:bodyPr lIns="0" tIns="0" rIns="0" bIns="0" rtlCol="0" anchor="t">
            <a:spAutoFit/>
          </a:bodyPr>
          <a:lstStyle/>
          <a:p>
            <a:pPr>
              <a:lnSpc>
                <a:spcPts val="3724"/>
              </a:lnSpc>
            </a:pPr>
            <a:r>
              <a:rPr lang="en-US" sz="2660">
                <a:solidFill>
                  <a:srgbClr val="FEFEFE"/>
                </a:solidFill>
                <a:latin typeface="Roca One Bold"/>
              </a:rPr>
              <a:t>The Buy and Hold Strategy  is a process where an investors purchase stocks (such as EFTs), bonds and/or mutual funds, and hold them for a long period of time, disregarding the fluctuations of the market.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 y="-812902"/>
            <a:ext cx="5788789" cy="11912803"/>
            <a:chOff x="0" y="0"/>
            <a:chExt cx="1860797" cy="3137528"/>
          </a:xfrm>
        </p:grpSpPr>
        <p:sp>
          <p:nvSpPr>
            <p:cNvPr id="4" name="Freeform 4"/>
            <p:cNvSpPr/>
            <p:nvPr/>
          </p:nvSpPr>
          <p:spPr>
            <a:xfrm>
              <a:off x="0" y="0"/>
              <a:ext cx="1860796" cy="3137528"/>
            </a:xfrm>
            <a:custGeom>
              <a:avLst/>
              <a:gdLst/>
              <a:ahLst/>
              <a:cxnLst/>
              <a:rect l="l" t="t" r="r" b="b"/>
              <a:pathLst>
                <a:path w="1860796" h="3137528">
                  <a:moveTo>
                    <a:pt x="0" y="0"/>
                  </a:moveTo>
                  <a:lnTo>
                    <a:pt x="1860796" y="0"/>
                  </a:lnTo>
                  <a:lnTo>
                    <a:pt x="1860796" y="3137528"/>
                  </a:lnTo>
                  <a:lnTo>
                    <a:pt x="0" y="3137528"/>
                  </a:lnTo>
                  <a:close/>
                </a:path>
              </a:pathLst>
            </a:custGeom>
            <a:solidFill>
              <a:srgbClr val="FFFFFF"/>
            </a:solidFill>
          </p:spPr>
          <p:txBody>
            <a:bodyPr/>
            <a:lstStyle/>
            <a:p>
              <a:endParaRPr lang="en-US"/>
            </a:p>
          </p:txBody>
        </p:sp>
        <p:sp>
          <p:nvSpPr>
            <p:cNvPr id="5" name="TextBox 5"/>
            <p:cNvSpPr txBox="1"/>
            <p:nvPr/>
          </p:nvSpPr>
          <p:spPr>
            <a:xfrm>
              <a:off x="0" y="38100"/>
              <a:ext cx="1860797" cy="3099428"/>
            </a:xfrm>
            <a:prstGeom prst="rect">
              <a:avLst/>
            </a:prstGeom>
          </p:spPr>
          <p:txBody>
            <a:bodyPr lIns="50800" tIns="50800" rIns="50800" bIns="50800" rtlCol="0" anchor="ctr"/>
            <a:lstStyle/>
            <a:p>
              <a:pPr algn="ctr">
                <a:lnSpc>
                  <a:spcPts val="2266"/>
                </a:lnSpc>
              </a:pPr>
              <a:endParaRPr/>
            </a:p>
          </p:txBody>
        </p:sp>
      </p:grpSp>
      <p:sp>
        <p:nvSpPr>
          <p:cNvPr id="6" name="Freeform 6"/>
          <p:cNvSpPr/>
          <p:nvPr/>
        </p:nvSpPr>
        <p:spPr>
          <a:xfrm>
            <a:off x="387011" y="6891286"/>
            <a:ext cx="3213105" cy="3078397"/>
          </a:xfrm>
          <a:custGeom>
            <a:avLst/>
            <a:gdLst/>
            <a:ahLst/>
            <a:cxnLst/>
            <a:rect l="l" t="t" r="r" b="b"/>
            <a:pathLst>
              <a:path w="3213105" h="3078397">
                <a:moveTo>
                  <a:pt x="0" y="0"/>
                </a:moveTo>
                <a:lnTo>
                  <a:pt x="3213105" y="0"/>
                </a:lnTo>
                <a:lnTo>
                  <a:pt x="3213105" y="3078397"/>
                </a:lnTo>
                <a:lnTo>
                  <a:pt x="0" y="3078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6029040" y="2041877"/>
            <a:ext cx="12051366" cy="6115510"/>
          </a:xfrm>
          <a:custGeom>
            <a:avLst/>
            <a:gdLst/>
            <a:ahLst/>
            <a:cxnLst/>
            <a:rect l="l" t="t" r="r" b="b"/>
            <a:pathLst>
              <a:path w="12051366" h="6115510">
                <a:moveTo>
                  <a:pt x="0" y="0"/>
                </a:moveTo>
                <a:lnTo>
                  <a:pt x="12051366" y="0"/>
                </a:lnTo>
                <a:lnTo>
                  <a:pt x="12051366" y="6115510"/>
                </a:lnTo>
                <a:lnTo>
                  <a:pt x="0" y="6115510"/>
                </a:lnTo>
                <a:lnTo>
                  <a:pt x="0" y="0"/>
                </a:lnTo>
                <a:close/>
              </a:path>
            </a:pathLst>
          </a:custGeom>
          <a:blipFill>
            <a:blip r:embed="rId5"/>
            <a:stretch>
              <a:fillRect l="-508" r="-508" b="-432"/>
            </a:stretch>
          </a:blipFill>
        </p:spPr>
        <p:txBody>
          <a:bodyPr/>
          <a:lstStyle/>
          <a:p>
            <a:endParaRPr lang="en-US"/>
          </a:p>
        </p:txBody>
      </p:sp>
      <p:sp>
        <p:nvSpPr>
          <p:cNvPr id="8" name="TextBox 8"/>
          <p:cNvSpPr txBox="1"/>
          <p:nvPr/>
        </p:nvSpPr>
        <p:spPr>
          <a:xfrm>
            <a:off x="705886" y="518494"/>
            <a:ext cx="4620626" cy="873637"/>
          </a:xfrm>
          <a:prstGeom prst="rect">
            <a:avLst/>
          </a:prstGeom>
        </p:spPr>
        <p:txBody>
          <a:bodyPr lIns="0" tIns="0" rIns="0" bIns="0" rtlCol="0" anchor="t">
            <a:spAutoFit/>
          </a:bodyPr>
          <a:lstStyle/>
          <a:p>
            <a:pPr marL="0" lvl="0" indent="0">
              <a:lnSpc>
                <a:spcPts val="6733"/>
              </a:lnSpc>
            </a:pPr>
            <a:r>
              <a:rPr lang="en-US" sz="5959" u="sng" spc="-208" dirty="0">
                <a:solidFill>
                  <a:srgbClr val="065237"/>
                </a:solidFill>
                <a:latin typeface="Roca One" panose="020B0604020202020204" charset="0"/>
              </a:rPr>
              <a:t>My Portfolio:</a:t>
            </a:r>
          </a:p>
        </p:txBody>
      </p:sp>
      <p:sp>
        <p:nvSpPr>
          <p:cNvPr id="9" name="TextBox 9"/>
          <p:cNvSpPr txBox="1"/>
          <p:nvPr/>
        </p:nvSpPr>
        <p:spPr>
          <a:xfrm>
            <a:off x="385214" y="1925865"/>
            <a:ext cx="5261970" cy="4933915"/>
          </a:xfrm>
          <a:prstGeom prst="rect">
            <a:avLst/>
          </a:prstGeom>
        </p:spPr>
        <p:txBody>
          <a:bodyPr wrap="square" lIns="0" tIns="0" rIns="0" bIns="0" rtlCol="0" anchor="t">
            <a:spAutoFit/>
          </a:bodyPr>
          <a:lstStyle/>
          <a:p>
            <a:pPr>
              <a:lnSpc>
                <a:spcPts val="2405"/>
              </a:lnSpc>
            </a:pPr>
            <a:r>
              <a:rPr lang="en-US" sz="2247" b="1" spc="-78" dirty="0">
                <a:solidFill>
                  <a:srgbClr val="065237"/>
                </a:solidFill>
                <a:latin typeface="Roca One" panose="020B0604020202020204" charset="0"/>
              </a:rPr>
              <a:t>As we can see from the Portfolio chart, my specific portfolio, when compared to S&amp;P, stayed relatively constant. This proves the Buy and Hold strategy, in this case.</a:t>
            </a:r>
          </a:p>
          <a:p>
            <a:pPr>
              <a:lnSpc>
                <a:spcPts val="2405"/>
              </a:lnSpc>
            </a:pPr>
            <a:endParaRPr lang="en-US" sz="2247" b="1" spc="-78" dirty="0">
              <a:solidFill>
                <a:srgbClr val="065237"/>
              </a:solidFill>
              <a:latin typeface="Roca One" panose="020B0604020202020204" charset="0"/>
            </a:endParaRPr>
          </a:p>
          <a:p>
            <a:pPr>
              <a:lnSpc>
                <a:spcPts val="2405"/>
              </a:lnSpc>
            </a:pPr>
            <a:r>
              <a:rPr lang="en-US" sz="2247" b="1" spc="-78" dirty="0">
                <a:solidFill>
                  <a:srgbClr val="065237"/>
                </a:solidFill>
                <a:latin typeface="Roca One" panose="020B0604020202020204" charset="0"/>
              </a:rPr>
              <a:t>You can see, around the end of October, when the market took a significant dip, my portfolio also decreased slightly. However, it was a minor dip, for a relatively short period of time.</a:t>
            </a:r>
          </a:p>
          <a:p>
            <a:pPr>
              <a:lnSpc>
                <a:spcPts val="2405"/>
              </a:lnSpc>
            </a:pPr>
            <a:endParaRPr lang="en-US" sz="2247" b="1" spc="-78" dirty="0">
              <a:solidFill>
                <a:srgbClr val="065237"/>
              </a:solidFill>
              <a:latin typeface="Roca One" panose="020B0604020202020204" charset="0"/>
            </a:endParaRPr>
          </a:p>
          <a:p>
            <a:pPr>
              <a:lnSpc>
                <a:spcPts val="2405"/>
              </a:lnSpc>
              <a:spcBef>
                <a:spcPct val="0"/>
              </a:spcBef>
            </a:pPr>
            <a:r>
              <a:rPr lang="en-US" sz="2247" b="1" spc="-78" dirty="0">
                <a:solidFill>
                  <a:srgbClr val="065237"/>
                </a:solidFill>
                <a:latin typeface="Roca One" panose="020B0604020202020204" charset="0"/>
              </a:rPr>
              <a:t>Once the market started to rebound, my portfolio also reaped the benefits of increasing. While the slope is gentle, it is increasing. </a:t>
            </a:r>
          </a:p>
        </p:txBody>
      </p:sp>
      <p:sp>
        <p:nvSpPr>
          <p:cNvPr id="10" name="Freeform 10"/>
          <p:cNvSpPr/>
          <p:nvPr/>
        </p:nvSpPr>
        <p:spPr>
          <a:xfrm rot="-5470822">
            <a:off x="11471470" y="4142749"/>
            <a:ext cx="3553300" cy="2314086"/>
          </a:xfrm>
          <a:custGeom>
            <a:avLst/>
            <a:gdLst/>
            <a:ahLst/>
            <a:cxnLst/>
            <a:rect l="l" t="t" r="r" b="b"/>
            <a:pathLst>
              <a:path w="3553300" h="2314086">
                <a:moveTo>
                  <a:pt x="0" y="0"/>
                </a:moveTo>
                <a:lnTo>
                  <a:pt x="3553299" y="0"/>
                </a:lnTo>
                <a:lnTo>
                  <a:pt x="3553299" y="2314086"/>
                </a:lnTo>
                <a:lnTo>
                  <a:pt x="0" y="2314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886759" y="5683300"/>
            <a:ext cx="20061513" cy="0"/>
          </a:xfrm>
          <a:prstGeom prst="line">
            <a:avLst/>
          </a:prstGeom>
          <a:ln w="28575" cap="flat">
            <a:solidFill>
              <a:srgbClr val="60AA82"/>
            </a:solidFill>
            <a:prstDash val="solid"/>
            <a:headEnd type="none" w="sm" len="sm"/>
            <a:tailEnd type="none" w="sm" len="sm"/>
          </a:ln>
        </p:spPr>
        <p:txBody>
          <a:bodyPr/>
          <a:lstStyle/>
          <a:p>
            <a:endParaRPr lang="en-US"/>
          </a:p>
        </p:txBody>
      </p:sp>
      <p:grpSp>
        <p:nvGrpSpPr>
          <p:cNvPr id="4" name="Group 4"/>
          <p:cNvGrpSpPr/>
          <p:nvPr/>
        </p:nvGrpSpPr>
        <p:grpSpPr>
          <a:xfrm>
            <a:off x="6019800" y="5450015"/>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6" name="TextBox 6"/>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635820" y="544097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txBody>
            <a:bodyPr/>
            <a:lstStyle/>
            <a:p>
              <a:endParaRPr lang="en-US"/>
            </a:p>
          </p:txBody>
        </p:sp>
        <p:sp>
          <p:nvSpPr>
            <p:cNvPr id="9" name="TextBox 9"/>
            <p:cNvSpPr txBox="1"/>
            <p:nvPr/>
          </p:nvSpPr>
          <p:spPr>
            <a:xfrm>
              <a:off x="127000" y="165100"/>
              <a:ext cx="558800" cy="520700"/>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415708" y="5450015"/>
            <a:ext cx="502056" cy="502056"/>
            <a:chOff x="0" y="99063"/>
            <a:chExt cx="812800" cy="812800"/>
          </a:xfrm>
        </p:grpSpPr>
        <p:sp>
          <p:nvSpPr>
            <p:cNvPr id="11" name="Freeform 11"/>
            <p:cNvSpPr/>
            <p:nvPr/>
          </p:nvSpPr>
          <p:spPr>
            <a:xfrm>
              <a:off x="0" y="99063"/>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12" name="TextBox 12"/>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5092083" y="5450015"/>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txBody>
            <a:bodyPr/>
            <a:lstStyle/>
            <a:p>
              <a:endParaRPr lang="en-US"/>
            </a:p>
          </p:txBody>
        </p:sp>
        <p:sp>
          <p:nvSpPr>
            <p:cNvPr id="15" name="TextBox 15"/>
            <p:cNvSpPr txBox="1"/>
            <p:nvPr/>
          </p:nvSpPr>
          <p:spPr>
            <a:xfrm>
              <a:off x="127000" y="165100"/>
              <a:ext cx="558800" cy="520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4201929" y="-1471273"/>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2112180" y="7694573"/>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945309" y="7461355"/>
            <a:ext cx="3257484" cy="1608963"/>
          </a:xfrm>
          <a:prstGeom prst="rect">
            <a:avLst/>
          </a:prstGeom>
        </p:spPr>
        <p:txBody>
          <a:bodyPr lIns="0" tIns="0" rIns="0" bIns="0" rtlCol="0" anchor="t">
            <a:spAutoFit/>
          </a:bodyPr>
          <a:lstStyle/>
          <a:p>
            <a:pPr>
              <a:lnSpc>
                <a:spcPts val="3276"/>
              </a:lnSpc>
            </a:pPr>
            <a:r>
              <a:rPr lang="en-US" sz="2100" dirty="0">
                <a:solidFill>
                  <a:srgbClr val="065237"/>
                </a:solidFill>
                <a:latin typeface="Roca One"/>
              </a:rPr>
              <a:t>I</a:t>
            </a:r>
            <a:r>
              <a:rPr lang="en-US" sz="2100" u="sng" dirty="0">
                <a:solidFill>
                  <a:srgbClr val="065237"/>
                </a:solidFill>
                <a:latin typeface="Roca One"/>
              </a:rPr>
              <a:t>ndustry:</a:t>
            </a:r>
            <a:r>
              <a:rPr lang="en-US" sz="2100" dirty="0">
                <a:solidFill>
                  <a:srgbClr val="065237"/>
                </a:solidFill>
                <a:latin typeface="Roca One"/>
              </a:rPr>
              <a:t> </a:t>
            </a:r>
            <a:r>
              <a:rPr lang="en-US" sz="2100" dirty="0">
                <a:solidFill>
                  <a:srgbClr val="065237"/>
                </a:solidFill>
                <a:latin typeface="Roca One Bold"/>
              </a:rPr>
              <a:t>Consumer Non-Durables</a:t>
            </a:r>
          </a:p>
          <a:p>
            <a:pPr>
              <a:lnSpc>
                <a:spcPts val="3276"/>
              </a:lnSpc>
            </a:pPr>
            <a:r>
              <a:rPr lang="en-US" sz="2100" u="sng" dirty="0">
                <a:solidFill>
                  <a:srgbClr val="065237"/>
                </a:solidFill>
                <a:latin typeface="Roca One"/>
              </a:rPr>
              <a:t>P/E Ratio:</a:t>
            </a:r>
            <a:r>
              <a:rPr lang="en-US" sz="2100" dirty="0">
                <a:solidFill>
                  <a:srgbClr val="065237"/>
                </a:solidFill>
                <a:latin typeface="Roca One"/>
              </a:rPr>
              <a:t> </a:t>
            </a:r>
            <a:r>
              <a:rPr lang="en-US" sz="2100" dirty="0">
                <a:solidFill>
                  <a:srgbClr val="065237"/>
                </a:solidFill>
                <a:latin typeface="Roca One Bold"/>
              </a:rPr>
              <a:t>20.91</a:t>
            </a:r>
          </a:p>
          <a:p>
            <a:pPr>
              <a:lnSpc>
                <a:spcPts val="3276"/>
              </a:lnSpc>
            </a:pPr>
            <a:r>
              <a:rPr lang="en-US" sz="2100" u="sng" dirty="0">
                <a:solidFill>
                  <a:srgbClr val="065237"/>
                </a:solidFill>
                <a:latin typeface="Roca One"/>
              </a:rPr>
              <a:t>Dividend Yield:</a:t>
            </a:r>
            <a:r>
              <a:rPr lang="en-US" sz="2100" dirty="0">
                <a:solidFill>
                  <a:srgbClr val="065237"/>
                </a:solidFill>
                <a:latin typeface="Roca One"/>
              </a:rPr>
              <a:t> </a:t>
            </a:r>
            <a:r>
              <a:rPr lang="en-US" sz="2100" dirty="0">
                <a:solidFill>
                  <a:srgbClr val="065237"/>
                </a:solidFill>
                <a:latin typeface="Roca One Bold"/>
              </a:rPr>
              <a:t>3.28467</a:t>
            </a:r>
          </a:p>
        </p:txBody>
      </p:sp>
      <p:sp>
        <p:nvSpPr>
          <p:cNvPr id="19" name="Freeform 19"/>
          <p:cNvSpPr/>
          <p:nvPr/>
        </p:nvSpPr>
        <p:spPr>
          <a:xfrm>
            <a:off x="16858779" y="7790604"/>
            <a:ext cx="2163234" cy="3572134"/>
          </a:xfrm>
          <a:custGeom>
            <a:avLst/>
            <a:gdLst/>
            <a:ahLst/>
            <a:cxnLst/>
            <a:rect l="l" t="t" r="r" b="b"/>
            <a:pathLst>
              <a:path w="2163234" h="3572134">
                <a:moveTo>
                  <a:pt x="0" y="0"/>
                </a:moveTo>
                <a:lnTo>
                  <a:pt x="2163234" y="0"/>
                </a:lnTo>
                <a:lnTo>
                  <a:pt x="2163234" y="3572135"/>
                </a:lnTo>
                <a:lnTo>
                  <a:pt x="0" y="3572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749865" y="-587294"/>
            <a:ext cx="2636713" cy="3573727"/>
          </a:xfrm>
          <a:custGeom>
            <a:avLst/>
            <a:gdLst/>
            <a:ahLst/>
            <a:cxnLst/>
            <a:rect l="l" t="t" r="r" b="b"/>
            <a:pathLst>
              <a:path w="2636713" h="3573727">
                <a:moveTo>
                  <a:pt x="0" y="0"/>
                </a:moveTo>
                <a:lnTo>
                  <a:pt x="2636713" y="0"/>
                </a:lnTo>
                <a:lnTo>
                  <a:pt x="2636713" y="3573727"/>
                </a:lnTo>
                <a:lnTo>
                  <a:pt x="0" y="35737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16425218" y="606167"/>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TextBox 22"/>
          <p:cNvSpPr txBox="1"/>
          <p:nvPr/>
        </p:nvSpPr>
        <p:spPr>
          <a:xfrm>
            <a:off x="3267813" y="440079"/>
            <a:ext cx="11191900" cy="2073783"/>
          </a:xfrm>
          <a:prstGeom prst="rect">
            <a:avLst/>
          </a:prstGeom>
        </p:spPr>
        <p:txBody>
          <a:bodyPr lIns="0" tIns="0" rIns="0" bIns="0" rtlCol="0" anchor="t">
            <a:spAutoFit/>
          </a:bodyPr>
          <a:lstStyle/>
          <a:p>
            <a:pPr marL="0" lvl="0" indent="0" algn="ctr">
              <a:lnSpc>
                <a:spcPts val="8136"/>
              </a:lnSpc>
              <a:spcBef>
                <a:spcPct val="0"/>
              </a:spcBef>
            </a:pPr>
            <a:r>
              <a:rPr lang="en-US" sz="7200" spc="-252" dirty="0">
                <a:solidFill>
                  <a:srgbClr val="065237"/>
                </a:solidFill>
                <a:latin typeface="Roca One"/>
              </a:rPr>
              <a:t>What trades did I partake in?</a:t>
            </a:r>
          </a:p>
        </p:txBody>
      </p:sp>
      <p:sp>
        <p:nvSpPr>
          <p:cNvPr id="23" name="TextBox 23"/>
          <p:cNvSpPr txBox="1"/>
          <p:nvPr/>
        </p:nvSpPr>
        <p:spPr>
          <a:xfrm>
            <a:off x="4751846" y="6162147"/>
            <a:ext cx="3895659" cy="1317626"/>
          </a:xfrm>
          <a:prstGeom prst="rect">
            <a:avLst/>
          </a:prstGeom>
        </p:spPr>
        <p:txBody>
          <a:bodyPr lIns="0" tIns="0" rIns="0" bIns="0" rtlCol="0" anchor="t">
            <a:spAutoFit/>
          </a:bodyPr>
          <a:lstStyle/>
          <a:p>
            <a:pPr>
              <a:lnSpc>
                <a:spcPts val="5150"/>
              </a:lnSpc>
            </a:pPr>
            <a:r>
              <a:rPr lang="en-US" sz="5000" dirty="0">
                <a:solidFill>
                  <a:srgbClr val="60AA82"/>
                </a:solidFill>
                <a:latin typeface="Roca One Bold"/>
              </a:rPr>
              <a:t>Alphabet Inc. (GOOG)</a:t>
            </a:r>
          </a:p>
        </p:txBody>
      </p:sp>
      <p:sp>
        <p:nvSpPr>
          <p:cNvPr id="24" name="TextBox 24"/>
          <p:cNvSpPr txBox="1"/>
          <p:nvPr/>
        </p:nvSpPr>
        <p:spPr>
          <a:xfrm>
            <a:off x="9091112" y="6162147"/>
            <a:ext cx="3653305" cy="1317626"/>
          </a:xfrm>
          <a:prstGeom prst="rect">
            <a:avLst/>
          </a:prstGeom>
        </p:spPr>
        <p:txBody>
          <a:bodyPr lIns="0" tIns="0" rIns="0" bIns="0" rtlCol="0" anchor="t">
            <a:spAutoFit/>
          </a:bodyPr>
          <a:lstStyle/>
          <a:p>
            <a:pPr>
              <a:lnSpc>
                <a:spcPts val="5150"/>
              </a:lnSpc>
            </a:pPr>
            <a:r>
              <a:rPr lang="en-US" sz="5000" dirty="0">
                <a:solidFill>
                  <a:srgbClr val="60AA82"/>
                </a:solidFill>
                <a:latin typeface="Roca One Bold"/>
              </a:rPr>
              <a:t>Shopify Inc. (SHOP)</a:t>
            </a:r>
          </a:p>
        </p:txBody>
      </p:sp>
      <p:sp>
        <p:nvSpPr>
          <p:cNvPr id="25" name="TextBox 25"/>
          <p:cNvSpPr txBox="1"/>
          <p:nvPr/>
        </p:nvSpPr>
        <p:spPr>
          <a:xfrm>
            <a:off x="13356894" y="6035627"/>
            <a:ext cx="4931106" cy="1441699"/>
          </a:xfrm>
          <a:prstGeom prst="rect">
            <a:avLst/>
          </a:prstGeom>
        </p:spPr>
        <p:txBody>
          <a:bodyPr lIns="0" tIns="0" rIns="0" bIns="0" rtlCol="0" anchor="t">
            <a:spAutoFit/>
          </a:bodyPr>
          <a:lstStyle/>
          <a:p>
            <a:pPr>
              <a:lnSpc>
                <a:spcPts val="3798"/>
              </a:lnSpc>
            </a:pPr>
            <a:r>
              <a:rPr lang="en-US" sz="3687" dirty="0">
                <a:solidFill>
                  <a:srgbClr val="60AA82"/>
                </a:solidFill>
                <a:latin typeface="Roca One Bold"/>
              </a:rPr>
              <a:t>T. Rowe Price Capital Appreciation (PRWCX)</a:t>
            </a:r>
          </a:p>
        </p:txBody>
      </p:sp>
      <p:sp>
        <p:nvSpPr>
          <p:cNvPr id="26" name="TextBox 26"/>
          <p:cNvSpPr txBox="1"/>
          <p:nvPr/>
        </p:nvSpPr>
        <p:spPr>
          <a:xfrm>
            <a:off x="935312" y="6159987"/>
            <a:ext cx="2965013" cy="1317626"/>
          </a:xfrm>
          <a:prstGeom prst="rect">
            <a:avLst/>
          </a:prstGeom>
        </p:spPr>
        <p:txBody>
          <a:bodyPr lIns="0" tIns="0" rIns="0" bIns="0" rtlCol="0" anchor="t">
            <a:spAutoFit/>
          </a:bodyPr>
          <a:lstStyle/>
          <a:p>
            <a:pPr>
              <a:lnSpc>
                <a:spcPts val="5150"/>
              </a:lnSpc>
            </a:pPr>
            <a:r>
              <a:rPr lang="en-US" sz="5000" dirty="0">
                <a:solidFill>
                  <a:srgbClr val="60AA82"/>
                </a:solidFill>
                <a:latin typeface="Roca One Bold"/>
              </a:rPr>
              <a:t>Kellogg Co. (K)</a:t>
            </a:r>
          </a:p>
        </p:txBody>
      </p:sp>
      <p:sp>
        <p:nvSpPr>
          <p:cNvPr id="27" name="TextBox 27"/>
          <p:cNvSpPr txBox="1"/>
          <p:nvPr/>
        </p:nvSpPr>
        <p:spPr>
          <a:xfrm>
            <a:off x="4751846" y="7461354"/>
            <a:ext cx="3257484" cy="1608963"/>
          </a:xfrm>
          <a:prstGeom prst="rect">
            <a:avLst/>
          </a:prstGeom>
        </p:spPr>
        <p:txBody>
          <a:bodyPr lIns="0" tIns="0" rIns="0" bIns="0" rtlCol="0" anchor="t">
            <a:spAutoFit/>
          </a:bodyPr>
          <a:lstStyle/>
          <a:p>
            <a:pPr>
              <a:lnSpc>
                <a:spcPts val="3276"/>
              </a:lnSpc>
            </a:pPr>
            <a:r>
              <a:rPr lang="en-US" sz="2100" dirty="0">
                <a:solidFill>
                  <a:srgbClr val="065237"/>
                </a:solidFill>
                <a:latin typeface="Roca One"/>
              </a:rPr>
              <a:t>I</a:t>
            </a:r>
            <a:r>
              <a:rPr lang="en-US" sz="2100" u="sng" dirty="0">
                <a:solidFill>
                  <a:srgbClr val="065237"/>
                </a:solidFill>
                <a:latin typeface="Roca One"/>
              </a:rPr>
              <a:t>ndustry:</a:t>
            </a:r>
            <a:r>
              <a:rPr lang="en-US" sz="2100" dirty="0">
                <a:solidFill>
                  <a:srgbClr val="065237"/>
                </a:solidFill>
                <a:latin typeface="Roca One"/>
              </a:rPr>
              <a:t> </a:t>
            </a:r>
            <a:r>
              <a:rPr lang="en-US" sz="2100" dirty="0">
                <a:solidFill>
                  <a:srgbClr val="065237"/>
                </a:solidFill>
                <a:latin typeface="Roca One Bold"/>
              </a:rPr>
              <a:t>Technology Services</a:t>
            </a:r>
          </a:p>
          <a:p>
            <a:pPr>
              <a:lnSpc>
                <a:spcPts val="3276"/>
              </a:lnSpc>
            </a:pPr>
            <a:r>
              <a:rPr lang="en-US" sz="2100" u="sng" dirty="0">
                <a:solidFill>
                  <a:srgbClr val="065237"/>
                </a:solidFill>
                <a:latin typeface="Roca One"/>
              </a:rPr>
              <a:t>P/E Ratio:</a:t>
            </a:r>
            <a:r>
              <a:rPr lang="en-US" sz="2100" dirty="0">
                <a:solidFill>
                  <a:srgbClr val="065237"/>
                </a:solidFill>
                <a:latin typeface="Roca One"/>
              </a:rPr>
              <a:t> </a:t>
            </a:r>
            <a:r>
              <a:rPr lang="en-US" sz="2100" dirty="0">
                <a:solidFill>
                  <a:srgbClr val="065237"/>
                </a:solidFill>
                <a:latin typeface="Roca One Bold"/>
              </a:rPr>
              <a:t>25.68</a:t>
            </a:r>
          </a:p>
          <a:p>
            <a:pPr>
              <a:lnSpc>
                <a:spcPts val="3276"/>
              </a:lnSpc>
            </a:pPr>
            <a:r>
              <a:rPr lang="en-US" sz="2100" u="sng" dirty="0">
                <a:solidFill>
                  <a:srgbClr val="065237"/>
                </a:solidFill>
                <a:latin typeface="Roca One"/>
              </a:rPr>
              <a:t>Dividend Yield:</a:t>
            </a:r>
            <a:r>
              <a:rPr lang="en-US" sz="2100" dirty="0">
                <a:solidFill>
                  <a:srgbClr val="065237"/>
                </a:solidFill>
                <a:latin typeface="Roca One"/>
              </a:rPr>
              <a:t> </a:t>
            </a:r>
            <a:r>
              <a:rPr lang="en-US" sz="2100" dirty="0">
                <a:solidFill>
                  <a:srgbClr val="065237"/>
                </a:solidFill>
                <a:latin typeface="Roca One Bold"/>
              </a:rPr>
              <a:t>0</a:t>
            </a:r>
          </a:p>
        </p:txBody>
      </p:sp>
      <p:sp>
        <p:nvSpPr>
          <p:cNvPr id="28" name="TextBox 28"/>
          <p:cNvSpPr txBox="1"/>
          <p:nvPr/>
        </p:nvSpPr>
        <p:spPr>
          <a:xfrm>
            <a:off x="9177405" y="7475625"/>
            <a:ext cx="3257484" cy="1199388"/>
          </a:xfrm>
          <a:prstGeom prst="rect">
            <a:avLst/>
          </a:prstGeom>
        </p:spPr>
        <p:txBody>
          <a:bodyPr lIns="0" tIns="0" rIns="0" bIns="0" rtlCol="0" anchor="t">
            <a:spAutoFit/>
          </a:bodyPr>
          <a:lstStyle/>
          <a:p>
            <a:pPr>
              <a:lnSpc>
                <a:spcPts val="3276"/>
              </a:lnSpc>
            </a:pPr>
            <a:r>
              <a:rPr lang="en-US" sz="2100" dirty="0">
                <a:solidFill>
                  <a:srgbClr val="065237"/>
                </a:solidFill>
                <a:latin typeface="Roca One"/>
              </a:rPr>
              <a:t>I</a:t>
            </a:r>
            <a:r>
              <a:rPr lang="en-US" sz="2100" u="sng" dirty="0">
                <a:solidFill>
                  <a:srgbClr val="065237"/>
                </a:solidFill>
                <a:latin typeface="Roca One"/>
              </a:rPr>
              <a:t>ndustry:</a:t>
            </a:r>
            <a:r>
              <a:rPr lang="en-US" sz="2100" dirty="0">
                <a:solidFill>
                  <a:srgbClr val="065237"/>
                </a:solidFill>
                <a:latin typeface="Roca One"/>
              </a:rPr>
              <a:t> </a:t>
            </a:r>
            <a:r>
              <a:rPr lang="en-US" sz="2100" dirty="0">
                <a:solidFill>
                  <a:srgbClr val="065237"/>
                </a:solidFill>
                <a:latin typeface="Roca One Bold"/>
              </a:rPr>
              <a:t>Retail Trade</a:t>
            </a:r>
          </a:p>
          <a:p>
            <a:pPr>
              <a:lnSpc>
                <a:spcPts val="3276"/>
              </a:lnSpc>
            </a:pPr>
            <a:r>
              <a:rPr lang="en-US" sz="2100" u="sng" dirty="0">
                <a:solidFill>
                  <a:srgbClr val="065237"/>
                </a:solidFill>
                <a:latin typeface="Roca One"/>
              </a:rPr>
              <a:t>P/E Ratio:</a:t>
            </a:r>
            <a:r>
              <a:rPr lang="en-US" sz="2100" dirty="0">
                <a:solidFill>
                  <a:srgbClr val="065237"/>
                </a:solidFill>
                <a:latin typeface="Roca One"/>
              </a:rPr>
              <a:t> </a:t>
            </a:r>
            <a:r>
              <a:rPr lang="en-US" sz="2100" dirty="0">
                <a:solidFill>
                  <a:srgbClr val="065237"/>
                </a:solidFill>
                <a:latin typeface="Roca One Bold"/>
              </a:rPr>
              <a:t>-59.41</a:t>
            </a:r>
          </a:p>
          <a:p>
            <a:pPr>
              <a:lnSpc>
                <a:spcPts val="3276"/>
              </a:lnSpc>
            </a:pPr>
            <a:r>
              <a:rPr lang="en-US" sz="2100" u="sng" dirty="0">
                <a:solidFill>
                  <a:srgbClr val="065237"/>
                </a:solidFill>
                <a:latin typeface="Roca One"/>
              </a:rPr>
              <a:t>Dividend Yield:</a:t>
            </a:r>
            <a:r>
              <a:rPr lang="en-US" sz="2100" dirty="0">
                <a:solidFill>
                  <a:srgbClr val="065237"/>
                </a:solidFill>
                <a:latin typeface="Roca One"/>
              </a:rPr>
              <a:t> </a:t>
            </a:r>
            <a:r>
              <a:rPr lang="en-US" sz="2100" dirty="0">
                <a:solidFill>
                  <a:srgbClr val="065237"/>
                </a:solidFill>
                <a:latin typeface="Roca One Bold"/>
              </a:rPr>
              <a:t>0</a:t>
            </a:r>
          </a:p>
        </p:txBody>
      </p:sp>
      <p:sp>
        <p:nvSpPr>
          <p:cNvPr id="29" name="TextBox 29"/>
          <p:cNvSpPr txBox="1"/>
          <p:nvPr/>
        </p:nvSpPr>
        <p:spPr>
          <a:xfrm>
            <a:off x="13356894" y="7479773"/>
            <a:ext cx="3501885" cy="1608963"/>
          </a:xfrm>
          <a:prstGeom prst="rect">
            <a:avLst/>
          </a:prstGeom>
        </p:spPr>
        <p:txBody>
          <a:bodyPr wrap="square" lIns="0" tIns="0" rIns="0" bIns="0" rtlCol="0" anchor="t">
            <a:spAutoFit/>
          </a:bodyPr>
          <a:lstStyle/>
          <a:p>
            <a:pPr>
              <a:lnSpc>
                <a:spcPts val="3276"/>
              </a:lnSpc>
            </a:pPr>
            <a:r>
              <a:rPr lang="en-US" sz="2100" u="sng" dirty="0">
                <a:solidFill>
                  <a:srgbClr val="065237"/>
                </a:solidFill>
                <a:latin typeface="Roca One"/>
              </a:rPr>
              <a:t>Fund Category:</a:t>
            </a:r>
            <a:r>
              <a:rPr lang="en-US" sz="2100" dirty="0">
                <a:solidFill>
                  <a:srgbClr val="065237"/>
                </a:solidFill>
                <a:latin typeface="Roca One"/>
              </a:rPr>
              <a:t> </a:t>
            </a:r>
            <a:r>
              <a:rPr lang="en-US" sz="2100" dirty="0">
                <a:solidFill>
                  <a:srgbClr val="065237"/>
                </a:solidFill>
                <a:latin typeface="Roca One Bold"/>
              </a:rPr>
              <a:t>Moderate Allocation</a:t>
            </a:r>
          </a:p>
          <a:p>
            <a:pPr>
              <a:lnSpc>
                <a:spcPts val="3276"/>
              </a:lnSpc>
            </a:pPr>
            <a:r>
              <a:rPr lang="en-US" sz="2100" u="sng" dirty="0">
                <a:solidFill>
                  <a:srgbClr val="065237"/>
                </a:solidFill>
                <a:latin typeface="Roca One"/>
              </a:rPr>
              <a:t>P/E Ratio:</a:t>
            </a:r>
            <a:r>
              <a:rPr lang="en-US" sz="2100" dirty="0">
                <a:solidFill>
                  <a:srgbClr val="065237"/>
                </a:solidFill>
                <a:latin typeface="Roca One"/>
              </a:rPr>
              <a:t> </a:t>
            </a:r>
            <a:r>
              <a:rPr lang="en-US" sz="2100" dirty="0">
                <a:solidFill>
                  <a:srgbClr val="065237"/>
                </a:solidFill>
                <a:latin typeface="Roca One Bold"/>
              </a:rPr>
              <a:t>23.62</a:t>
            </a:r>
          </a:p>
          <a:p>
            <a:pPr>
              <a:lnSpc>
                <a:spcPts val="3276"/>
              </a:lnSpc>
            </a:pPr>
            <a:r>
              <a:rPr lang="en-US" sz="2100" u="sng" dirty="0">
                <a:solidFill>
                  <a:srgbClr val="065237"/>
                </a:solidFill>
                <a:latin typeface="Roca One"/>
              </a:rPr>
              <a:t>Yield:</a:t>
            </a:r>
            <a:r>
              <a:rPr lang="en-US" sz="2100" dirty="0">
                <a:solidFill>
                  <a:srgbClr val="065237"/>
                </a:solidFill>
                <a:latin typeface="Roca One"/>
              </a:rPr>
              <a:t> </a:t>
            </a:r>
            <a:r>
              <a:rPr lang="en-US" sz="2100" dirty="0">
                <a:solidFill>
                  <a:srgbClr val="065237"/>
                </a:solidFill>
                <a:latin typeface="Roca One Bold"/>
              </a:rPr>
              <a:t>1.36</a:t>
            </a:r>
          </a:p>
        </p:txBody>
      </p:sp>
      <p:pic>
        <p:nvPicPr>
          <p:cNvPr id="33" name="Graphic 32" descr="Smiling face outline with solid fill">
            <a:extLst>
              <a:ext uri="{FF2B5EF4-FFF2-40B4-BE49-F238E27FC236}">
                <a16:creationId xmlns:a16="http://schemas.microsoft.com/office/drawing/2014/main" id="{FE8F6DBA-5747-8341-3F3E-41D6B5A824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0186" y="8174453"/>
            <a:ext cx="635254" cy="635254"/>
          </a:xfrm>
          <a:prstGeom prst="rect">
            <a:avLst/>
          </a:prstGeom>
        </p:spPr>
      </p:pic>
      <p:pic>
        <p:nvPicPr>
          <p:cNvPr id="34" name="Graphic 33" descr="Smiling face outline with solid fill">
            <a:extLst>
              <a:ext uri="{FF2B5EF4-FFF2-40B4-BE49-F238E27FC236}">
                <a16:creationId xmlns:a16="http://schemas.microsoft.com/office/drawing/2014/main" id="{84497D68-7183-FEAF-796B-0596013ED8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9698" y="8174453"/>
            <a:ext cx="635254" cy="635254"/>
          </a:xfrm>
          <a:prstGeom prst="rect">
            <a:avLst/>
          </a:prstGeom>
        </p:spPr>
      </p:pic>
      <p:pic>
        <p:nvPicPr>
          <p:cNvPr id="35" name="Graphic 34" descr="Smiling face outline with solid fill">
            <a:extLst>
              <a:ext uri="{FF2B5EF4-FFF2-40B4-BE49-F238E27FC236}">
                <a16:creationId xmlns:a16="http://schemas.microsoft.com/office/drawing/2014/main" id="{ADDF75DC-A7F8-8007-3316-1B7696B507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43111" y="8118898"/>
            <a:ext cx="635254" cy="635254"/>
          </a:xfrm>
          <a:prstGeom prst="rect">
            <a:avLst/>
          </a:prstGeom>
        </p:spPr>
      </p:pic>
      <p:pic>
        <p:nvPicPr>
          <p:cNvPr id="37" name="Graphic 36" descr="Sad face outline with solid fill">
            <a:extLst>
              <a:ext uri="{FF2B5EF4-FFF2-40B4-BE49-F238E27FC236}">
                <a16:creationId xmlns:a16="http://schemas.microsoft.com/office/drawing/2014/main" id="{1357E3CD-5E82-4B2A-D818-05DF2F1746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30531" y="7779936"/>
            <a:ext cx="656589" cy="656589"/>
          </a:xfrm>
          <a:prstGeom prst="rect">
            <a:avLst/>
          </a:prstGeom>
        </p:spPr>
      </p:pic>
      <p:sp>
        <p:nvSpPr>
          <p:cNvPr id="38" name="TextBox 37">
            <a:extLst>
              <a:ext uri="{FF2B5EF4-FFF2-40B4-BE49-F238E27FC236}">
                <a16:creationId xmlns:a16="http://schemas.microsoft.com/office/drawing/2014/main" id="{AE2E27A9-0D3D-7075-0E90-589E3790E281}"/>
              </a:ext>
            </a:extLst>
          </p:cNvPr>
          <p:cNvSpPr txBox="1"/>
          <p:nvPr/>
        </p:nvSpPr>
        <p:spPr>
          <a:xfrm>
            <a:off x="3081802" y="3038676"/>
            <a:ext cx="12088727" cy="1200329"/>
          </a:xfrm>
          <a:prstGeom prst="rect">
            <a:avLst/>
          </a:prstGeom>
          <a:noFill/>
        </p:spPr>
        <p:txBody>
          <a:bodyPr wrap="square" rtlCol="0">
            <a:spAutoFit/>
          </a:bodyPr>
          <a:lstStyle/>
          <a:p>
            <a:r>
              <a:rPr lang="en-US" sz="2400" b="1" dirty="0">
                <a:solidFill>
                  <a:srgbClr val="005400"/>
                </a:solidFill>
                <a:latin typeface="Roca One" panose="020B0604020202020204" charset="0"/>
                <a:cs typeface="Aldhabi" panose="020F0502020204030204" pitchFamily="2" charset="-78"/>
              </a:rPr>
              <a:t>I mainly used P/E Ratios and Industry categories to determine which trades to do. While Shopify has an alarming P/E Ratio, I knew it was an up-and-coming e-commerce platform, and it actually ended up being fairly profitable.</a:t>
            </a:r>
          </a:p>
        </p:txBody>
      </p:sp>
      <p:sp>
        <p:nvSpPr>
          <p:cNvPr id="39" name="Rectangle: Rounded Corners 38">
            <a:extLst>
              <a:ext uri="{FF2B5EF4-FFF2-40B4-BE49-F238E27FC236}">
                <a16:creationId xmlns:a16="http://schemas.microsoft.com/office/drawing/2014/main" id="{DDFF542D-19BC-BE82-FF83-4445BFD280EB}"/>
              </a:ext>
            </a:extLst>
          </p:cNvPr>
          <p:cNvSpPr/>
          <p:nvPr/>
        </p:nvSpPr>
        <p:spPr>
          <a:xfrm>
            <a:off x="2969623" y="2777467"/>
            <a:ext cx="12039600" cy="1688932"/>
          </a:xfrm>
          <a:prstGeom prst="roundRect">
            <a:avLst/>
          </a:prstGeom>
          <a:noFill/>
          <a:ln>
            <a:solidFill>
              <a:srgbClr val="00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15111" b="-15111"/>
            </a:stretch>
          </a:blipFill>
        </p:spPr>
        <p:txBody>
          <a:bodyPr/>
          <a:lstStyle/>
          <a:p>
            <a:endParaRPr lang="en-US"/>
          </a:p>
        </p:txBody>
      </p:sp>
      <p:grpSp>
        <p:nvGrpSpPr>
          <p:cNvPr id="3" name="Group 3"/>
          <p:cNvGrpSpPr/>
          <p:nvPr/>
        </p:nvGrpSpPr>
        <p:grpSpPr>
          <a:xfrm>
            <a:off x="6495247" y="205404"/>
            <a:ext cx="11379940" cy="4938096"/>
            <a:chOff x="0" y="0"/>
            <a:chExt cx="3252462" cy="1411341"/>
          </a:xfrm>
        </p:grpSpPr>
        <p:sp>
          <p:nvSpPr>
            <p:cNvPr id="4" name="Freeform 4"/>
            <p:cNvSpPr/>
            <p:nvPr/>
          </p:nvSpPr>
          <p:spPr>
            <a:xfrm>
              <a:off x="0" y="0"/>
              <a:ext cx="3252462" cy="1411341"/>
            </a:xfrm>
            <a:custGeom>
              <a:avLst/>
              <a:gdLst/>
              <a:ahLst/>
              <a:cxnLst/>
              <a:rect l="l" t="t" r="r" b="b"/>
              <a:pathLst>
                <a:path w="3252462" h="1411341">
                  <a:moveTo>
                    <a:pt x="16328" y="0"/>
                  </a:moveTo>
                  <a:lnTo>
                    <a:pt x="3236134" y="0"/>
                  </a:lnTo>
                  <a:cubicBezTo>
                    <a:pt x="3245152" y="0"/>
                    <a:pt x="3252462" y="7310"/>
                    <a:pt x="3252462" y="16328"/>
                  </a:cubicBezTo>
                  <a:lnTo>
                    <a:pt x="3252462" y="1395013"/>
                  </a:lnTo>
                  <a:cubicBezTo>
                    <a:pt x="3252462" y="1404030"/>
                    <a:pt x="3245152" y="1411341"/>
                    <a:pt x="3236134" y="1411341"/>
                  </a:cubicBezTo>
                  <a:lnTo>
                    <a:pt x="16328" y="1411341"/>
                  </a:lnTo>
                  <a:cubicBezTo>
                    <a:pt x="7310" y="1411341"/>
                    <a:pt x="0" y="1404030"/>
                    <a:pt x="0" y="1395013"/>
                  </a:cubicBezTo>
                  <a:lnTo>
                    <a:pt x="0" y="16328"/>
                  </a:lnTo>
                  <a:cubicBezTo>
                    <a:pt x="0" y="7310"/>
                    <a:pt x="7310" y="0"/>
                    <a:pt x="16328" y="0"/>
                  </a:cubicBezTo>
                  <a:close/>
                </a:path>
              </a:pathLst>
            </a:custGeom>
            <a:solidFill>
              <a:srgbClr val="83C6A2"/>
            </a:solidFill>
            <a:ln w="19050" cap="rnd">
              <a:solidFill>
                <a:srgbClr val="3A3937"/>
              </a:solidFill>
              <a:prstDash val="solid"/>
              <a:round/>
            </a:ln>
          </p:spPr>
          <p:txBody>
            <a:bodyPr/>
            <a:lstStyle/>
            <a:p>
              <a:endParaRPr lang="en-US"/>
            </a:p>
          </p:txBody>
        </p:sp>
        <p:sp>
          <p:nvSpPr>
            <p:cNvPr id="5" name="TextBox 5"/>
            <p:cNvSpPr txBox="1"/>
            <p:nvPr/>
          </p:nvSpPr>
          <p:spPr>
            <a:xfrm>
              <a:off x="0" y="9525"/>
              <a:ext cx="3252462" cy="1401816"/>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513500" y="5282515"/>
            <a:ext cx="11671717" cy="4740367"/>
            <a:chOff x="0" y="0"/>
            <a:chExt cx="3335854" cy="1354828"/>
          </a:xfrm>
        </p:grpSpPr>
        <p:sp>
          <p:nvSpPr>
            <p:cNvPr id="7" name="Freeform 7"/>
            <p:cNvSpPr/>
            <p:nvPr/>
          </p:nvSpPr>
          <p:spPr>
            <a:xfrm>
              <a:off x="0" y="0"/>
              <a:ext cx="3335854" cy="1354828"/>
            </a:xfrm>
            <a:custGeom>
              <a:avLst/>
              <a:gdLst/>
              <a:ahLst/>
              <a:cxnLst/>
              <a:rect l="l" t="t" r="r" b="b"/>
              <a:pathLst>
                <a:path w="3335854" h="1354828">
                  <a:moveTo>
                    <a:pt x="15919" y="0"/>
                  </a:moveTo>
                  <a:lnTo>
                    <a:pt x="3319935" y="0"/>
                  </a:lnTo>
                  <a:cubicBezTo>
                    <a:pt x="3328726" y="0"/>
                    <a:pt x="3335854" y="7127"/>
                    <a:pt x="3335854" y="15919"/>
                  </a:cubicBezTo>
                  <a:lnTo>
                    <a:pt x="3335854" y="1338909"/>
                  </a:lnTo>
                  <a:cubicBezTo>
                    <a:pt x="3335854" y="1343131"/>
                    <a:pt x="3334177" y="1347180"/>
                    <a:pt x="3331191" y="1350166"/>
                  </a:cubicBezTo>
                  <a:cubicBezTo>
                    <a:pt x="3328206" y="1353151"/>
                    <a:pt x="3324156" y="1354828"/>
                    <a:pt x="3319935" y="1354828"/>
                  </a:cubicBezTo>
                  <a:lnTo>
                    <a:pt x="15919" y="1354828"/>
                  </a:lnTo>
                  <a:cubicBezTo>
                    <a:pt x="11697" y="1354828"/>
                    <a:pt x="7648" y="1353151"/>
                    <a:pt x="4663" y="1350166"/>
                  </a:cubicBezTo>
                  <a:cubicBezTo>
                    <a:pt x="1677" y="1347180"/>
                    <a:pt x="0" y="1343131"/>
                    <a:pt x="0" y="1338909"/>
                  </a:cubicBezTo>
                  <a:lnTo>
                    <a:pt x="0" y="15919"/>
                  </a:lnTo>
                  <a:cubicBezTo>
                    <a:pt x="0" y="11697"/>
                    <a:pt x="1677" y="7648"/>
                    <a:pt x="4663" y="4663"/>
                  </a:cubicBezTo>
                  <a:cubicBezTo>
                    <a:pt x="7648" y="1677"/>
                    <a:pt x="11697" y="0"/>
                    <a:pt x="15919" y="0"/>
                  </a:cubicBezTo>
                  <a:close/>
                </a:path>
              </a:pathLst>
            </a:custGeom>
            <a:solidFill>
              <a:srgbClr val="83C6A2"/>
            </a:solidFill>
            <a:ln w="19050" cap="rnd">
              <a:solidFill>
                <a:srgbClr val="3A3937"/>
              </a:solidFill>
              <a:prstDash val="solid"/>
              <a:round/>
            </a:ln>
          </p:spPr>
          <p:txBody>
            <a:bodyPr/>
            <a:lstStyle/>
            <a:p>
              <a:endParaRPr lang="en-US"/>
            </a:p>
          </p:txBody>
        </p:sp>
        <p:sp>
          <p:nvSpPr>
            <p:cNvPr id="8" name="TextBox 8"/>
            <p:cNvSpPr txBox="1"/>
            <p:nvPr/>
          </p:nvSpPr>
          <p:spPr>
            <a:xfrm>
              <a:off x="0" y="9525"/>
              <a:ext cx="3335854" cy="1345303"/>
            </a:xfrm>
            <a:prstGeom prst="rect">
              <a:avLst/>
            </a:prstGeom>
          </p:spPr>
          <p:txBody>
            <a:bodyPr lIns="50800" tIns="50800" rIns="50800" bIns="50800" rtlCol="0" anchor="ctr"/>
            <a:lstStyle/>
            <a:p>
              <a:pPr algn="ctr">
                <a:lnSpc>
                  <a:spcPts val="2879"/>
                </a:lnSpc>
              </a:pPr>
              <a:endParaRPr/>
            </a:p>
          </p:txBody>
        </p:sp>
      </p:grpSp>
      <p:sp>
        <p:nvSpPr>
          <p:cNvPr id="9" name="Freeform 9"/>
          <p:cNvSpPr/>
          <p:nvPr/>
        </p:nvSpPr>
        <p:spPr>
          <a:xfrm>
            <a:off x="6751376" y="219148"/>
            <a:ext cx="10867683" cy="4924352"/>
          </a:xfrm>
          <a:custGeom>
            <a:avLst/>
            <a:gdLst/>
            <a:ahLst/>
            <a:cxnLst/>
            <a:rect l="l" t="t" r="r" b="b"/>
            <a:pathLst>
              <a:path w="10867683" h="4924352">
                <a:moveTo>
                  <a:pt x="0" y="0"/>
                </a:moveTo>
                <a:lnTo>
                  <a:pt x="10867682" y="0"/>
                </a:lnTo>
                <a:lnTo>
                  <a:pt x="10867682" y="4924352"/>
                </a:lnTo>
                <a:lnTo>
                  <a:pt x="0" y="4924352"/>
                </a:lnTo>
                <a:lnTo>
                  <a:pt x="0" y="0"/>
                </a:lnTo>
                <a:close/>
              </a:path>
            </a:pathLst>
          </a:custGeom>
          <a:blipFill>
            <a:blip r:embed="rId3"/>
            <a:stretch>
              <a:fillRect t="-1872" b="-4695"/>
            </a:stretch>
          </a:blipFill>
        </p:spPr>
        <p:txBody>
          <a:bodyPr/>
          <a:lstStyle/>
          <a:p>
            <a:endParaRPr lang="en-US"/>
          </a:p>
        </p:txBody>
      </p:sp>
      <p:sp>
        <p:nvSpPr>
          <p:cNvPr id="10" name="Freeform 10"/>
          <p:cNvSpPr/>
          <p:nvPr/>
        </p:nvSpPr>
        <p:spPr>
          <a:xfrm>
            <a:off x="10615735" y="3364130"/>
            <a:ext cx="1569482" cy="1022125"/>
          </a:xfrm>
          <a:custGeom>
            <a:avLst/>
            <a:gdLst/>
            <a:ahLst/>
            <a:cxnLst/>
            <a:rect l="l" t="t" r="r" b="b"/>
            <a:pathLst>
              <a:path w="1569482" h="1022125">
                <a:moveTo>
                  <a:pt x="0" y="0"/>
                </a:moveTo>
                <a:lnTo>
                  <a:pt x="1569482" y="0"/>
                </a:lnTo>
                <a:lnTo>
                  <a:pt x="1569482" y="1022125"/>
                </a:lnTo>
                <a:lnTo>
                  <a:pt x="0" y="102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771100" y="5282515"/>
            <a:ext cx="11156517" cy="4740367"/>
          </a:xfrm>
          <a:custGeom>
            <a:avLst/>
            <a:gdLst/>
            <a:ahLst/>
            <a:cxnLst/>
            <a:rect l="l" t="t" r="r" b="b"/>
            <a:pathLst>
              <a:path w="11156517" h="4740367">
                <a:moveTo>
                  <a:pt x="0" y="0"/>
                </a:moveTo>
                <a:lnTo>
                  <a:pt x="11156517" y="0"/>
                </a:lnTo>
                <a:lnTo>
                  <a:pt x="11156517" y="4740367"/>
                </a:lnTo>
                <a:lnTo>
                  <a:pt x="0" y="4740367"/>
                </a:lnTo>
                <a:lnTo>
                  <a:pt x="0" y="0"/>
                </a:lnTo>
                <a:close/>
              </a:path>
            </a:pathLst>
          </a:custGeom>
          <a:blipFill>
            <a:blip r:embed="rId6"/>
            <a:stretch>
              <a:fillRect t="-4636" b="-8451"/>
            </a:stretch>
          </a:blipFill>
        </p:spPr>
        <p:txBody>
          <a:bodyPr/>
          <a:lstStyle/>
          <a:p>
            <a:endParaRPr lang="en-US"/>
          </a:p>
        </p:txBody>
      </p:sp>
      <p:sp>
        <p:nvSpPr>
          <p:cNvPr id="12" name="Freeform 12"/>
          <p:cNvSpPr/>
          <p:nvPr/>
        </p:nvSpPr>
        <p:spPr>
          <a:xfrm>
            <a:off x="6349359" y="8433462"/>
            <a:ext cx="1569482" cy="1022125"/>
          </a:xfrm>
          <a:custGeom>
            <a:avLst/>
            <a:gdLst/>
            <a:ahLst/>
            <a:cxnLst/>
            <a:rect l="l" t="t" r="r" b="b"/>
            <a:pathLst>
              <a:path w="1569482" h="1022125">
                <a:moveTo>
                  <a:pt x="0" y="0"/>
                </a:moveTo>
                <a:lnTo>
                  <a:pt x="1569481" y="0"/>
                </a:lnTo>
                <a:lnTo>
                  <a:pt x="1569481" y="1022125"/>
                </a:lnTo>
                <a:lnTo>
                  <a:pt x="0" y="102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513500" y="1204949"/>
            <a:ext cx="5477504" cy="2876550"/>
          </a:xfrm>
          <a:prstGeom prst="rect">
            <a:avLst/>
          </a:prstGeom>
        </p:spPr>
        <p:txBody>
          <a:bodyPr lIns="0" tIns="0" rIns="0" bIns="0" rtlCol="0" anchor="t">
            <a:spAutoFit/>
          </a:bodyPr>
          <a:lstStyle/>
          <a:p>
            <a:pPr marL="539749" lvl="1" indent="-269875">
              <a:lnSpc>
                <a:spcPts val="3899"/>
              </a:lnSpc>
              <a:buFont typeface="Arial"/>
              <a:buChar char="•"/>
            </a:pPr>
            <a:r>
              <a:rPr lang="en-US" sz="2499">
                <a:solidFill>
                  <a:srgbClr val="065237"/>
                </a:solidFill>
                <a:latin typeface="Roca One"/>
              </a:rPr>
              <a:t>Market dip around end of October.</a:t>
            </a:r>
          </a:p>
          <a:p>
            <a:pPr marL="539749" lvl="1" indent="-269875">
              <a:lnSpc>
                <a:spcPts val="3899"/>
              </a:lnSpc>
              <a:buFont typeface="Arial"/>
              <a:buChar char="•"/>
            </a:pPr>
            <a:r>
              <a:rPr lang="en-US" sz="2499">
                <a:solidFill>
                  <a:srgbClr val="065237"/>
                </a:solidFill>
                <a:latin typeface="Roca One"/>
              </a:rPr>
              <a:t>Cash dividends</a:t>
            </a:r>
          </a:p>
          <a:p>
            <a:pPr marL="1079499" lvl="2" indent="-359833">
              <a:lnSpc>
                <a:spcPts val="3899"/>
              </a:lnSpc>
              <a:buFont typeface="Arial"/>
              <a:buChar char="⚬"/>
            </a:pPr>
            <a:r>
              <a:rPr lang="en-US" sz="2499">
                <a:solidFill>
                  <a:srgbClr val="065237"/>
                </a:solidFill>
                <a:latin typeface="Roca One"/>
              </a:rPr>
              <a:t>Aug 30: $0.60</a:t>
            </a:r>
          </a:p>
          <a:p>
            <a:pPr marL="1079499" lvl="2" indent="-359833">
              <a:lnSpc>
                <a:spcPts val="3899"/>
              </a:lnSpc>
              <a:buFont typeface="Arial"/>
              <a:buChar char="⚬"/>
            </a:pPr>
            <a:r>
              <a:rPr lang="en-US" sz="2499">
                <a:solidFill>
                  <a:srgbClr val="065237"/>
                </a:solidFill>
                <a:latin typeface="Roca One"/>
              </a:rPr>
              <a:t>Oct 1: $3.34</a:t>
            </a:r>
          </a:p>
          <a:p>
            <a:pPr marL="1079499" lvl="2" indent="-359833">
              <a:lnSpc>
                <a:spcPts val="3899"/>
              </a:lnSpc>
              <a:buFont typeface="Arial"/>
              <a:buChar char="⚬"/>
            </a:pPr>
            <a:r>
              <a:rPr lang="en-US" sz="2499">
                <a:solidFill>
                  <a:srgbClr val="065237"/>
                </a:solidFill>
                <a:latin typeface="Roca One"/>
              </a:rPr>
              <a:t>Nov 29: $0.56</a:t>
            </a:r>
          </a:p>
        </p:txBody>
      </p:sp>
      <p:sp>
        <p:nvSpPr>
          <p:cNvPr id="14" name="TextBox 14"/>
          <p:cNvSpPr txBox="1"/>
          <p:nvPr/>
        </p:nvSpPr>
        <p:spPr>
          <a:xfrm>
            <a:off x="518978" y="141605"/>
            <a:ext cx="5466547" cy="887095"/>
          </a:xfrm>
          <a:prstGeom prst="rect">
            <a:avLst/>
          </a:prstGeom>
        </p:spPr>
        <p:txBody>
          <a:bodyPr lIns="0" tIns="0" rIns="0" bIns="0" rtlCol="0" anchor="t">
            <a:spAutoFit/>
          </a:bodyPr>
          <a:lstStyle/>
          <a:p>
            <a:pPr>
              <a:lnSpc>
                <a:spcPts val="7279"/>
              </a:lnSpc>
            </a:pPr>
            <a:r>
              <a:rPr lang="en-US" sz="5199">
                <a:solidFill>
                  <a:srgbClr val="065237"/>
                </a:solidFill>
                <a:latin typeface="Roca One Bold"/>
              </a:rPr>
              <a:t>Kellog Co. (K)</a:t>
            </a:r>
          </a:p>
        </p:txBody>
      </p:sp>
      <p:sp>
        <p:nvSpPr>
          <p:cNvPr id="15" name="TextBox 15"/>
          <p:cNvSpPr txBox="1"/>
          <p:nvPr/>
        </p:nvSpPr>
        <p:spPr>
          <a:xfrm>
            <a:off x="12397683" y="5189195"/>
            <a:ext cx="4331258" cy="1811020"/>
          </a:xfrm>
          <a:prstGeom prst="rect">
            <a:avLst/>
          </a:prstGeom>
        </p:spPr>
        <p:txBody>
          <a:bodyPr lIns="0" tIns="0" rIns="0" bIns="0" rtlCol="0" anchor="t">
            <a:spAutoFit/>
          </a:bodyPr>
          <a:lstStyle/>
          <a:p>
            <a:pPr>
              <a:lnSpc>
                <a:spcPts val="7279"/>
              </a:lnSpc>
            </a:pPr>
            <a:r>
              <a:rPr lang="en-US" sz="5199">
                <a:solidFill>
                  <a:srgbClr val="065237"/>
                </a:solidFill>
                <a:latin typeface="Roca One Bold"/>
              </a:rPr>
              <a:t>Alphabet Inc. (GOOG)</a:t>
            </a:r>
          </a:p>
        </p:txBody>
      </p:sp>
      <p:sp>
        <p:nvSpPr>
          <p:cNvPr id="16" name="TextBox 16"/>
          <p:cNvSpPr txBox="1"/>
          <p:nvPr/>
        </p:nvSpPr>
        <p:spPr>
          <a:xfrm>
            <a:off x="12397683" y="7064960"/>
            <a:ext cx="5477504" cy="2876550"/>
          </a:xfrm>
          <a:prstGeom prst="rect">
            <a:avLst/>
          </a:prstGeom>
        </p:spPr>
        <p:txBody>
          <a:bodyPr lIns="0" tIns="0" rIns="0" bIns="0" rtlCol="0" anchor="t">
            <a:spAutoFit/>
          </a:bodyPr>
          <a:lstStyle/>
          <a:p>
            <a:pPr marL="539749" lvl="1" indent="-269875">
              <a:lnSpc>
                <a:spcPts val="3899"/>
              </a:lnSpc>
              <a:buFont typeface="Arial"/>
              <a:buChar char="•"/>
            </a:pPr>
            <a:r>
              <a:rPr lang="en-US" sz="2499">
                <a:solidFill>
                  <a:srgbClr val="065237"/>
                </a:solidFill>
                <a:latin typeface="Roca One"/>
              </a:rPr>
              <a:t>Market dip around end of October.</a:t>
            </a:r>
          </a:p>
          <a:p>
            <a:pPr marL="539749" lvl="1" indent="-269875">
              <a:lnSpc>
                <a:spcPts val="3899"/>
              </a:lnSpc>
              <a:buFont typeface="Arial"/>
              <a:buChar char="•"/>
            </a:pPr>
            <a:r>
              <a:rPr lang="en-US" sz="2499">
                <a:solidFill>
                  <a:srgbClr val="065237"/>
                </a:solidFill>
                <a:latin typeface="Roca One"/>
              </a:rPr>
              <a:t>Earning Event:</a:t>
            </a:r>
          </a:p>
          <a:p>
            <a:pPr marL="1079499" lvl="2" indent="-359833">
              <a:lnSpc>
                <a:spcPts val="3899"/>
              </a:lnSpc>
              <a:buFont typeface="Arial"/>
              <a:buChar char="⚬"/>
            </a:pPr>
            <a:r>
              <a:rPr lang="en-US" sz="2499">
                <a:solidFill>
                  <a:srgbClr val="065237"/>
                </a:solidFill>
                <a:latin typeface="Roca One"/>
              </a:rPr>
              <a:t>Oct 24: 14 analysts projected an EPS of $1.45. Actual EPS of $1.55.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15111" b="-15111"/>
            </a:stretch>
          </a:blipFill>
        </p:spPr>
        <p:txBody>
          <a:bodyPr/>
          <a:lstStyle/>
          <a:p>
            <a:endParaRPr lang="en-US"/>
          </a:p>
        </p:txBody>
      </p:sp>
      <p:grpSp>
        <p:nvGrpSpPr>
          <p:cNvPr id="3" name="Group 3"/>
          <p:cNvGrpSpPr/>
          <p:nvPr/>
        </p:nvGrpSpPr>
        <p:grpSpPr>
          <a:xfrm>
            <a:off x="227037" y="129697"/>
            <a:ext cx="10539566" cy="4829992"/>
            <a:chOff x="0" y="0"/>
            <a:chExt cx="3012278" cy="1380444"/>
          </a:xfrm>
        </p:grpSpPr>
        <p:sp>
          <p:nvSpPr>
            <p:cNvPr id="4" name="Freeform 4"/>
            <p:cNvSpPr/>
            <p:nvPr/>
          </p:nvSpPr>
          <p:spPr>
            <a:xfrm>
              <a:off x="0" y="0"/>
              <a:ext cx="3012278" cy="1380444"/>
            </a:xfrm>
            <a:custGeom>
              <a:avLst/>
              <a:gdLst/>
              <a:ahLst/>
              <a:cxnLst/>
              <a:rect l="l" t="t" r="r" b="b"/>
              <a:pathLst>
                <a:path w="3012278" h="1380444">
                  <a:moveTo>
                    <a:pt x="17629" y="0"/>
                  </a:moveTo>
                  <a:lnTo>
                    <a:pt x="2994648" y="0"/>
                  </a:lnTo>
                  <a:cubicBezTo>
                    <a:pt x="3004385" y="0"/>
                    <a:pt x="3012278" y="7893"/>
                    <a:pt x="3012278" y="17629"/>
                  </a:cubicBezTo>
                  <a:lnTo>
                    <a:pt x="3012278" y="1362814"/>
                  </a:lnTo>
                  <a:cubicBezTo>
                    <a:pt x="3012278" y="1367490"/>
                    <a:pt x="3010420" y="1371974"/>
                    <a:pt x="3007114" y="1375280"/>
                  </a:cubicBezTo>
                  <a:cubicBezTo>
                    <a:pt x="3003808" y="1378586"/>
                    <a:pt x="2999324" y="1380444"/>
                    <a:pt x="2994648" y="1380444"/>
                  </a:cubicBezTo>
                  <a:lnTo>
                    <a:pt x="17629" y="1380444"/>
                  </a:lnTo>
                  <a:cubicBezTo>
                    <a:pt x="7893" y="1380444"/>
                    <a:pt x="0" y="1372551"/>
                    <a:pt x="0" y="1362814"/>
                  </a:cubicBezTo>
                  <a:lnTo>
                    <a:pt x="0" y="17629"/>
                  </a:lnTo>
                  <a:cubicBezTo>
                    <a:pt x="0" y="7893"/>
                    <a:pt x="7893" y="0"/>
                    <a:pt x="17629" y="0"/>
                  </a:cubicBezTo>
                  <a:close/>
                </a:path>
              </a:pathLst>
            </a:custGeom>
            <a:solidFill>
              <a:srgbClr val="AADBC0"/>
            </a:solidFill>
            <a:ln w="19050" cap="rnd">
              <a:solidFill>
                <a:srgbClr val="3A3937"/>
              </a:solidFill>
              <a:prstDash val="solid"/>
              <a:round/>
            </a:ln>
          </p:spPr>
          <p:txBody>
            <a:bodyPr/>
            <a:lstStyle/>
            <a:p>
              <a:endParaRPr lang="en-US"/>
            </a:p>
          </p:txBody>
        </p:sp>
        <p:sp>
          <p:nvSpPr>
            <p:cNvPr id="5" name="TextBox 5"/>
            <p:cNvSpPr txBox="1"/>
            <p:nvPr/>
          </p:nvSpPr>
          <p:spPr>
            <a:xfrm>
              <a:off x="0" y="9525"/>
              <a:ext cx="3012278" cy="1370919"/>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7476192" y="5143500"/>
            <a:ext cx="10588447" cy="5013803"/>
            <a:chOff x="0" y="0"/>
            <a:chExt cx="3026248" cy="1432978"/>
          </a:xfrm>
        </p:grpSpPr>
        <p:sp>
          <p:nvSpPr>
            <p:cNvPr id="7" name="Freeform 7"/>
            <p:cNvSpPr/>
            <p:nvPr/>
          </p:nvSpPr>
          <p:spPr>
            <a:xfrm>
              <a:off x="0" y="0"/>
              <a:ext cx="3026248" cy="1432978"/>
            </a:xfrm>
            <a:custGeom>
              <a:avLst/>
              <a:gdLst/>
              <a:ahLst/>
              <a:cxnLst/>
              <a:rect l="l" t="t" r="r" b="b"/>
              <a:pathLst>
                <a:path w="3026248" h="1432978">
                  <a:moveTo>
                    <a:pt x="17548" y="0"/>
                  </a:moveTo>
                  <a:lnTo>
                    <a:pt x="3008700" y="0"/>
                  </a:lnTo>
                  <a:cubicBezTo>
                    <a:pt x="3013354" y="0"/>
                    <a:pt x="3017817" y="1849"/>
                    <a:pt x="3021108" y="5140"/>
                  </a:cubicBezTo>
                  <a:cubicBezTo>
                    <a:pt x="3024399" y="8431"/>
                    <a:pt x="3026248" y="12894"/>
                    <a:pt x="3026248" y="17548"/>
                  </a:cubicBezTo>
                  <a:lnTo>
                    <a:pt x="3026248" y="1415430"/>
                  </a:lnTo>
                  <a:cubicBezTo>
                    <a:pt x="3026248" y="1425121"/>
                    <a:pt x="3018391" y="1432978"/>
                    <a:pt x="3008700" y="1432978"/>
                  </a:cubicBezTo>
                  <a:lnTo>
                    <a:pt x="17548" y="1432978"/>
                  </a:lnTo>
                  <a:cubicBezTo>
                    <a:pt x="12894" y="1432978"/>
                    <a:pt x="8431" y="1431129"/>
                    <a:pt x="5140" y="1427838"/>
                  </a:cubicBezTo>
                  <a:cubicBezTo>
                    <a:pt x="1849" y="1424547"/>
                    <a:pt x="0" y="1420084"/>
                    <a:pt x="0" y="1415430"/>
                  </a:cubicBezTo>
                  <a:lnTo>
                    <a:pt x="0" y="17548"/>
                  </a:lnTo>
                  <a:cubicBezTo>
                    <a:pt x="0" y="7857"/>
                    <a:pt x="7857" y="0"/>
                    <a:pt x="17548" y="0"/>
                  </a:cubicBezTo>
                  <a:close/>
                </a:path>
              </a:pathLst>
            </a:custGeom>
            <a:solidFill>
              <a:srgbClr val="AADBC0"/>
            </a:solidFill>
            <a:ln w="19050" cap="rnd">
              <a:solidFill>
                <a:srgbClr val="3A3937"/>
              </a:solidFill>
              <a:prstDash val="solid"/>
              <a:round/>
            </a:ln>
          </p:spPr>
          <p:txBody>
            <a:bodyPr/>
            <a:lstStyle/>
            <a:p>
              <a:endParaRPr lang="en-US"/>
            </a:p>
          </p:txBody>
        </p:sp>
        <p:sp>
          <p:nvSpPr>
            <p:cNvPr id="8" name="TextBox 8"/>
            <p:cNvSpPr txBox="1"/>
            <p:nvPr/>
          </p:nvSpPr>
          <p:spPr>
            <a:xfrm>
              <a:off x="0" y="9525"/>
              <a:ext cx="3026248" cy="1423453"/>
            </a:xfrm>
            <a:prstGeom prst="rect">
              <a:avLst/>
            </a:prstGeom>
          </p:spPr>
          <p:txBody>
            <a:bodyPr lIns="50800" tIns="50800" rIns="50800" bIns="50800" rtlCol="0" anchor="ctr"/>
            <a:lstStyle/>
            <a:p>
              <a:pPr algn="ctr">
                <a:lnSpc>
                  <a:spcPts val="2879"/>
                </a:lnSpc>
              </a:pPr>
              <a:endParaRPr/>
            </a:p>
          </p:txBody>
        </p:sp>
      </p:grpSp>
      <p:sp>
        <p:nvSpPr>
          <p:cNvPr id="9" name="Freeform 9"/>
          <p:cNvSpPr/>
          <p:nvPr/>
        </p:nvSpPr>
        <p:spPr>
          <a:xfrm>
            <a:off x="482704" y="129697"/>
            <a:ext cx="10038108" cy="4829992"/>
          </a:xfrm>
          <a:custGeom>
            <a:avLst/>
            <a:gdLst/>
            <a:ahLst/>
            <a:cxnLst/>
            <a:rect l="l" t="t" r="r" b="b"/>
            <a:pathLst>
              <a:path w="10038108" h="4829992">
                <a:moveTo>
                  <a:pt x="0" y="0"/>
                </a:moveTo>
                <a:lnTo>
                  <a:pt x="10038108" y="0"/>
                </a:lnTo>
                <a:lnTo>
                  <a:pt x="10038108" y="4829992"/>
                </a:lnTo>
                <a:lnTo>
                  <a:pt x="0" y="4829992"/>
                </a:lnTo>
                <a:lnTo>
                  <a:pt x="0" y="0"/>
                </a:lnTo>
                <a:close/>
              </a:path>
            </a:pathLst>
          </a:custGeom>
          <a:blipFill>
            <a:blip r:embed="rId3"/>
            <a:stretch>
              <a:fillRect/>
            </a:stretch>
          </a:blipFill>
        </p:spPr>
        <p:txBody>
          <a:bodyPr/>
          <a:lstStyle/>
          <a:p>
            <a:endParaRPr lang="en-US"/>
          </a:p>
        </p:txBody>
      </p:sp>
      <p:sp>
        <p:nvSpPr>
          <p:cNvPr id="10" name="Freeform 10"/>
          <p:cNvSpPr/>
          <p:nvPr/>
        </p:nvSpPr>
        <p:spPr>
          <a:xfrm>
            <a:off x="5501758" y="3138977"/>
            <a:ext cx="1569482" cy="1022125"/>
          </a:xfrm>
          <a:custGeom>
            <a:avLst/>
            <a:gdLst/>
            <a:ahLst/>
            <a:cxnLst/>
            <a:rect l="l" t="t" r="r" b="b"/>
            <a:pathLst>
              <a:path w="1569482" h="1022125">
                <a:moveTo>
                  <a:pt x="0" y="0"/>
                </a:moveTo>
                <a:lnTo>
                  <a:pt x="1569482" y="0"/>
                </a:lnTo>
                <a:lnTo>
                  <a:pt x="1569482" y="1022125"/>
                </a:lnTo>
                <a:lnTo>
                  <a:pt x="0" y="102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7672710" y="5181314"/>
            <a:ext cx="10195411" cy="4938176"/>
          </a:xfrm>
          <a:custGeom>
            <a:avLst/>
            <a:gdLst/>
            <a:ahLst/>
            <a:cxnLst/>
            <a:rect l="l" t="t" r="r" b="b"/>
            <a:pathLst>
              <a:path w="10195411" h="4938176">
                <a:moveTo>
                  <a:pt x="0" y="0"/>
                </a:moveTo>
                <a:lnTo>
                  <a:pt x="10195411" y="0"/>
                </a:lnTo>
                <a:lnTo>
                  <a:pt x="10195411" y="4938175"/>
                </a:lnTo>
                <a:lnTo>
                  <a:pt x="0" y="4938175"/>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0968811" y="141605"/>
            <a:ext cx="6544396" cy="887095"/>
          </a:xfrm>
          <a:prstGeom prst="rect">
            <a:avLst/>
          </a:prstGeom>
        </p:spPr>
        <p:txBody>
          <a:bodyPr lIns="0" tIns="0" rIns="0" bIns="0" rtlCol="0" anchor="t">
            <a:spAutoFit/>
          </a:bodyPr>
          <a:lstStyle/>
          <a:p>
            <a:pPr algn="ctr">
              <a:lnSpc>
                <a:spcPts val="7279"/>
              </a:lnSpc>
            </a:pPr>
            <a:r>
              <a:rPr lang="en-US" sz="5199">
                <a:solidFill>
                  <a:srgbClr val="065237"/>
                </a:solidFill>
                <a:latin typeface="Roca One Bold"/>
              </a:rPr>
              <a:t>Shopify Inc. (SHOP)</a:t>
            </a:r>
          </a:p>
        </p:txBody>
      </p:sp>
      <p:sp>
        <p:nvSpPr>
          <p:cNvPr id="13" name="TextBox 13"/>
          <p:cNvSpPr txBox="1"/>
          <p:nvPr/>
        </p:nvSpPr>
        <p:spPr>
          <a:xfrm>
            <a:off x="11108967" y="1303237"/>
            <a:ext cx="7179033" cy="2876550"/>
          </a:xfrm>
          <a:prstGeom prst="rect">
            <a:avLst/>
          </a:prstGeom>
        </p:spPr>
        <p:txBody>
          <a:bodyPr lIns="0" tIns="0" rIns="0" bIns="0" rtlCol="0" anchor="t">
            <a:spAutoFit/>
          </a:bodyPr>
          <a:lstStyle/>
          <a:p>
            <a:pPr marL="539749" lvl="1" indent="-269875">
              <a:lnSpc>
                <a:spcPts val="3899"/>
              </a:lnSpc>
              <a:buFont typeface="Arial"/>
              <a:buChar char="•"/>
            </a:pPr>
            <a:r>
              <a:rPr lang="en-US" sz="2499">
                <a:solidFill>
                  <a:srgbClr val="065237"/>
                </a:solidFill>
                <a:latin typeface="Roca One"/>
              </a:rPr>
              <a:t>Market dip at the end of October. (more gradual but did stay in in it longer than others)</a:t>
            </a:r>
          </a:p>
          <a:p>
            <a:pPr marL="539749" lvl="1" indent="-269875">
              <a:lnSpc>
                <a:spcPts val="3899"/>
              </a:lnSpc>
              <a:buFont typeface="Arial"/>
              <a:buChar char="•"/>
            </a:pPr>
            <a:r>
              <a:rPr lang="en-US" sz="2499">
                <a:solidFill>
                  <a:srgbClr val="065237"/>
                </a:solidFill>
                <a:latin typeface="Roca One"/>
              </a:rPr>
              <a:t>Earnings Event</a:t>
            </a:r>
          </a:p>
          <a:p>
            <a:pPr marL="1079499" lvl="2" indent="-359833">
              <a:lnSpc>
                <a:spcPts val="3899"/>
              </a:lnSpc>
              <a:buFont typeface="Arial"/>
              <a:buChar char="⚬"/>
            </a:pPr>
            <a:r>
              <a:rPr lang="en-US" sz="2499">
                <a:solidFill>
                  <a:srgbClr val="065237"/>
                </a:solidFill>
                <a:latin typeface="Roca One"/>
              </a:rPr>
              <a:t>Nov 2: 13 analysts projected an EPS of $0.06. Actual EPS of $0.17.</a:t>
            </a:r>
          </a:p>
        </p:txBody>
      </p:sp>
      <p:sp>
        <p:nvSpPr>
          <p:cNvPr id="14" name="TextBox 14"/>
          <p:cNvSpPr txBox="1"/>
          <p:nvPr/>
        </p:nvSpPr>
        <p:spPr>
          <a:xfrm>
            <a:off x="0" y="5038725"/>
            <a:ext cx="7298277" cy="1766637"/>
          </a:xfrm>
          <a:prstGeom prst="rect">
            <a:avLst/>
          </a:prstGeom>
        </p:spPr>
        <p:txBody>
          <a:bodyPr lIns="0" tIns="0" rIns="0" bIns="0" rtlCol="0" anchor="t">
            <a:spAutoFit/>
          </a:bodyPr>
          <a:lstStyle/>
          <a:p>
            <a:pPr algn="ctr">
              <a:lnSpc>
                <a:spcPts val="7101"/>
              </a:lnSpc>
            </a:pPr>
            <a:r>
              <a:rPr lang="en-US" sz="5072">
                <a:solidFill>
                  <a:srgbClr val="065237"/>
                </a:solidFill>
                <a:latin typeface="Roca One Bold"/>
              </a:rPr>
              <a:t>T. Rowe Price Capital Appreciation (PRWCX)</a:t>
            </a:r>
          </a:p>
        </p:txBody>
      </p:sp>
      <p:sp>
        <p:nvSpPr>
          <p:cNvPr id="15" name="TextBox 15"/>
          <p:cNvSpPr txBox="1"/>
          <p:nvPr/>
        </p:nvSpPr>
        <p:spPr>
          <a:xfrm>
            <a:off x="0" y="7353300"/>
            <a:ext cx="7071240" cy="1905000"/>
          </a:xfrm>
          <a:prstGeom prst="rect">
            <a:avLst/>
          </a:prstGeom>
        </p:spPr>
        <p:txBody>
          <a:bodyPr lIns="0" tIns="0" rIns="0" bIns="0" rtlCol="0" anchor="t">
            <a:spAutoFit/>
          </a:bodyPr>
          <a:lstStyle/>
          <a:p>
            <a:pPr marL="539749" lvl="1" indent="-269875">
              <a:lnSpc>
                <a:spcPts val="3899"/>
              </a:lnSpc>
              <a:buFont typeface="Arial"/>
              <a:buChar char="•"/>
            </a:pPr>
            <a:r>
              <a:rPr lang="en-US" sz="2499">
                <a:solidFill>
                  <a:srgbClr val="065237"/>
                </a:solidFill>
                <a:latin typeface="Roca One"/>
              </a:rPr>
              <a:t>Market dip at the end of October. (more gradual but did not stay long)</a:t>
            </a:r>
          </a:p>
          <a:p>
            <a:pPr marL="539749" lvl="1" indent="-269875">
              <a:lnSpc>
                <a:spcPts val="3899"/>
              </a:lnSpc>
              <a:buFont typeface="Arial"/>
              <a:buChar char="•"/>
            </a:pPr>
            <a:r>
              <a:rPr lang="en-US" sz="2499">
                <a:solidFill>
                  <a:srgbClr val="065237"/>
                </a:solidFill>
                <a:latin typeface="Roca One"/>
              </a:rPr>
              <a:t>Last Dividend was December 18, 2022 of $0.47.</a:t>
            </a:r>
          </a:p>
        </p:txBody>
      </p:sp>
      <p:sp>
        <p:nvSpPr>
          <p:cNvPr id="16" name="Freeform 16"/>
          <p:cNvSpPr/>
          <p:nvPr/>
        </p:nvSpPr>
        <p:spPr>
          <a:xfrm>
            <a:off x="12937651" y="8236175"/>
            <a:ext cx="1569482" cy="1022125"/>
          </a:xfrm>
          <a:custGeom>
            <a:avLst/>
            <a:gdLst/>
            <a:ahLst/>
            <a:cxnLst/>
            <a:rect l="l" t="t" r="r" b="b"/>
            <a:pathLst>
              <a:path w="1569482" h="1022125">
                <a:moveTo>
                  <a:pt x="0" y="0"/>
                </a:moveTo>
                <a:lnTo>
                  <a:pt x="1569482" y="0"/>
                </a:lnTo>
                <a:lnTo>
                  <a:pt x="1569482" y="1022125"/>
                </a:lnTo>
                <a:lnTo>
                  <a:pt x="0" y="102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60" y="1270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60000"/>
            </a:blip>
            <a:stretch>
              <a:fillRect t="-15111" b="-15111"/>
            </a:stretch>
          </a:blipFill>
        </p:spPr>
        <p:txBody>
          <a:bodyPr/>
          <a:lstStyle/>
          <a:p>
            <a:endParaRPr lang="en-US"/>
          </a:p>
        </p:txBody>
      </p:sp>
      <p:grpSp>
        <p:nvGrpSpPr>
          <p:cNvPr id="3" name="Group 3"/>
          <p:cNvGrpSpPr/>
          <p:nvPr/>
        </p:nvGrpSpPr>
        <p:grpSpPr>
          <a:xfrm>
            <a:off x="578503" y="4995333"/>
            <a:ext cx="8470247" cy="4630588"/>
            <a:chOff x="0" y="0"/>
            <a:chExt cx="2479033" cy="1355259"/>
          </a:xfrm>
        </p:grpSpPr>
        <p:sp>
          <p:nvSpPr>
            <p:cNvPr id="4" name="Freeform 4"/>
            <p:cNvSpPr/>
            <p:nvPr/>
          </p:nvSpPr>
          <p:spPr>
            <a:xfrm>
              <a:off x="0" y="0"/>
              <a:ext cx="2479033" cy="1355259"/>
            </a:xfrm>
            <a:custGeom>
              <a:avLst/>
              <a:gdLst/>
              <a:ahLst/>
              <a:cxnLst/>
              <a:rect l="l" t="t" r="r" b="b"/>
              <a:pathLst>
                <a:path w="2479033" h="1355259">
                  <a:moveTo>
                    <a:pt x="21936" y="0"/>
                  </a:moveTo>
                  <a:lnTo>
                    <a:pt x="2457096" y="0"/>
                  </a:lnTo>
                  <a:cubicBezTo>
                    <a:pt x="2469211" y="0"/>
                    <a:pt x="2479033" y="9821"/>
                    <a:pt x="2479033" y="21936"/>
                  </a:cubicBezTo>
                  <a:lnTo>
                    <a:pt x="2479033" y="1333323"/>
                  </a:lnTo>
                  <a:cubicBezTo>
                    <a:pt x="2479033" y="1339141"/>
                    <a:pt x="2476721" y="1344720"/>
                    <a:pt x="2472608" y="1348834"/>
                  </a:cubicBezTo>
                  <a:cubicBezTo>
                    <a:pt x="2468494" y="1352948"/>
                    <a:pt x="2462914" y="1355259"/>
                    <a:pt x="2457096" y="1355259"/>
                  </a:cubicBezTo>
                  <a:lnTo>
                    <a:pt x="21936" y="1355259"/>
                  </a:lnTo>
                  <a:cubicBezTo>
                    <a:pt x="16118" y="1355259"/>
                    <a:pt x="10539" y="1352948"/>
                    <a:pt x="6425" y="1348834"/>
                  </a:cubicBezTo>
                  <a:cubicBezTo>
                    <a:pt x="2311" y="1344720"/>
                    <a:pt x="0" y="1339141"/>
                    <a:pt x="0" y="1333323"/>
                  </a:cubicBezTo>
                  <a:lnTo>
                    <a:pt x="0" y="21936"/>
                  </a:lnTo>
                  <a:cubicBezTo>
                    <a:pt x="0" y="16118"/>
                    <a:pt x="2311" y="10539"/>
                    <a:pt x="6425" y="6425"/>
                  </a:cubicBezTo>
                  <a:cubicBezTo>
                    <a:pt x="10539" y="2311"/>
                    <a:pt x="16118" y="0"/>
                    <a:pt x="21936" y="0"/>
                  </a:cubicBezTo>
                  <a:close/>
                </a:path>
              </a:pathLst>
            </a:custGeom>
            <a:solidFill>
              <a:srgbClr val="AADBC0"/>
            </a:solidFill>
            <a:ln w="19050" cap="rnd">
              <a:solidFill>
                <a:srgbClr val="3A3937"/>
              </a:solidFill>
              <a:prstDash val="solid"/>
              <a:round/>
            </a:ln>
          </p:spPr>
          <p:txBody>
            <a:bodyPr/>
            <a:lstStyle/>
            <a:p>
              <a:endParaRPr lang="en-US"/>
            </a:p>
          </p:txBody>
        </p:sp>
        <p:sp>
          <p:nvSpPr>
            <p:cNvPr id="5" name="TextBox 5"/>
            <p:cNvSpPr txBox="1"/>
            <p:nvPr/>
          </p:nvSpPr>
          <p:spPr>
            <a:xfrm>
              <a:off x="0" y="9525"/>
              <a:ext cx="2479033" cy="1345734"/>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578503" y="2759421"/>
            <a:ext cx="8393657" cy="2104314"/>
            <a:chOff x="0" y="0"/>
            <a:chExt cx="2456616" cy="615881"/>
          </a:xfrm>
        </p:grpSpPr>
        <p:sp>
          <p:nvSpPr>
            <p:cNvPr id="7" name="Freeform 7"/>
            <p:cNvSpPr/>
            <p:nvPr/>
          </p:nvSpPr>
          <p:spPr>
            <a:xfrm>
              <a:off x="0" y="0"/>
              <a:ext cx="2456617" cy="615881"/>
            </a:xfrm>
            <a:custGeom>
              <a:avLst/>
              <a:gdLst/>
              <a:ahLst/>
              <a:cxnLst/>
              <a:rect l="l" t="t" r="r" b="b"/>
              <a:pathLst>
                <a:path w="2456617" h="615881">
                  <a:moveTo>
                    <a:pt x="22136" y="0"/>
                  </a:moveTo>
                  <a:lnTo>
                    <a:pt x="2434480" y="0"/>
                  </a:lnTo>
                  <a:cubicBezTo>
                    <a:pt x="2440351" y="0"/>
                    <a:pt x="2445982" y="2332"/>
                    <a:pt x="2450133" y="6484"/>
                  </a:cubicBezTo>
                  <a:cubicBezTo>
                    <a:pt x="2454284" y="10635"/>
                    <a:pt x="2456617" y="16266"/>
                    <a:pt x="2456617" y="22136"/>
                  </a:cubicBezTo>
                  <a:lnTo>
                    <a:pt x="2456617" y="593744"/>
                  </a:lnTo>
                  <a:cubicBezTo>
                    <a:pt x="2456617" y="599615"/>
                    <a:pt x="2454284" y="605246"/>
                    <a:pt x="2450133" y="609397"/>
                  </a:cubicBezTo>
                  <a:cubicBezTo>
                    <a:pt x="2445982" y="613549"/>
                    <a:pt x="2440351" y="615881"/>
                    <a:pt x="2434480" y="615881"/>
                  </a:cubicBezTo>
                  <a:lnTo>
                    <a:pt x="22136" y="615881"/>
                  </a:lnTo>
                  <a:cubicBezTo>
                    <a:pt x="16266" y="615881"/>
                    <a:pt x="10635" y="613549"/>
                    <a:pt x="6484" y="609397"/>
                  </a:cubicBezTo>
                  <a:cubicBezTo>
                    <a:pt x="2332" y="605246"/>
                    <a:pt x="0" y="599615"/>
                    <a:pt x="0" y="593744"/>
                  </a:cubicBezTo>
                  <a:lnTo>
                    <a:pt x="0" y="22136"/>
                  </a:lnTo>
                  <a:cubicBezTo>
                    <a:pt x="0" y="16266"/>
                    <a:pt x="2332" y="10635"/>
                    <a:pt x="6484" y="6484"/>
                  </a:cubicBezTo>
                  <a:cubicBezTo>
                    <a:pt x="10635" y="2332"/>
                    <a:pt x="16266" y="0"/>
                    <a:pt x="22136" y="0"/>
                  </a:cubicBezTo>
                  <a:close/>
                </a:path>
              </a:pathLst>
            </a:custGeom>
            <a:solidFill>
              <a:srgbClr val="AADBC0"/>
            </a:solidFill>
            <a:ln w="19050" cap="rnd">
              <a:solidFill>
                <a:srgbClr val="3A3937"/>
              </a:solidFill>
              <a:prstDash val="solid"/>
              <a:round/>
            </a:ln>
          </p:spPr>
          <p:txBody>
            <a:bodyPr/>
            <a:lstStyle/>
            <a:p>
              <a:endParaRPr lang="en-US"/>
            </a:p>
          </p:txBody>
        </p:sp>
        <p:sp>
          <p:nvSpPr>
            <p:cNvPr id="8" name="TextBox 8"/>
            <p:cNvSpPr txBox="1"/>
            <p:nvPr/>
          </p:nvSpPr>
          <p:spPr>
            <a:xfrm>
              <a:off x="0" y="9525"/>
              <a:ext cx="2456616" cy="606356"/>
            </a:xfrm>
            <a:prstGeom prst="rect">
              <a:avLst/>
            </a:prstGeom>
          </p:spPr>
          <p:txBody>
            <a:bodyPr lIns="50800" tIns="50800" rIns="50800" bIns="50800" rtlCol="0" anchor="ctr"/>
            <a:lstStyle/>
            <a:p>
              <a:pPr algn="ctr">
                <a:lnSpc>
                  <a:spcPts val="2879"/>
                </a:lnSpc>
              </a:pPr>
              <a:r>
                <a:rPr lang="en-US" sz="2399">
                  <a:solidFill>
                    <a:srgbClr val="065237"/>
                  </a:solidFill>
                  <a:latin typeface="Roca One Bold"/>
                </a:rPr>
                <a:t>While the portfolio return is only 0.58%, my portfolio did, relatively, remain constant even through market fluctuations.</a:t>
              </a:r>
              <a:r>
                <a:rPr lang="en-US" sz="2399">
                  <a:solidFill>
                    <a:srgbClr val="79A3A0"/>
                  </a:solidFill>
                  <a:latin typeface="Roca One Bold"/>
                </a:rPr>
                <a:t> </a:t>
              </a:r>
            </a:p>
          </p:txBody>
        </p:sp>
      </p:grpSp>
      <p:grpSp>
        <p:nvGrpSpPr>
          <p:cNvPr id="9" name="Group 9"/>
          <p:cNvGrpSpPr/>
          <p:nvPr/>
        </p:nvGrpSpPr>
        <p:grpSpPr>
          <a:xfrm>
            <a:off x="9125340" y="4995333"/>
            <a:ext cx="8516200" cy="4630588"/>
            <a:chOff x="0" y="0"/>
            <a:chExt cx="2492482" cy="1355259"/>
          </a:xfrm>
        </p:grpSpPr>
        <p:sp>
          <p:nvSpPr>
            <p:cNvPr id="10" name="Freeform 10"/>
            <p:cNvSpPr/>
            <p:nvPr/>
          </p:nvSpPr>
          <p:spPr>
            <a:xfrm>
              <a:off x="0" y="0"/>
              <a:ext cx="2492482" cy="1355259"/>
            </a:xfrm>
            <a:custGeom>
              <a:avLst/>
              <a:gdLst/>
              <a:ahLst/>
              <a:cxnLst/>
              <a:rect l="l" t="t" r="r" b="b"/>
              <a:pathLst>
                <a:path w="2492482" h="1355259">
                  <a:moveTo>
                    <a:pt x="21818" y="0"/>
                  </a:moveTo>
                  <a:lnTo>
                    <a:pt x="2470664" y="0"/>
                  </a:lnTo>
                  <a:cubicBezTo>
                    <a:pt x="2482714" y="0"/>
                    <a:pt x="2492482" y="9768"/>
                    <a:pt x="2492482" y="21818"/>
                  </a:cubicBezTo>
                  <a:lnTo>
                    <a:pt x="2492482" y="1333441"/>
                  </a:lnTo>
                  <a:cubicBezTo>
                    <a:pt x="2492482" y="1345491"/>
                    <a:pt x="2482714" y="1355259"/>
                    <a:pt x="2470664" y="1355259"/>
                  </a:cubicBezTo>
                  <a:lnTo>
                    <a:pt x="21818" y="1355259"/>
                  </a:lnTo>
                  <a:cubicBezTo>
                    <a:pt x="9768" y="1355259"/>
                    <a:pt x="0" y="1345491"/>
                    <a:pt x="0" y="1333441"/>
                  </a:cubicBezTo>
                  <a:lnTo>
                    <a:pt x="0" y="21818"/>
                  </a:lnTo>
                  <a:cubicBezTo>
                    <a:pt x="0" y="9768"/>
                    <a:pt x="9768" y="0"/>
                    <a:pt x="21818" y="0"/>
                  </a:cubicBezTo>
                  <a:close/>
                </a:path>
              </a:pathLst>
            </a:custGeom>
            <a:solidFill>
              <a:srgbClr val="8BBD94"/>
            </a:solidFill>
            <a:ln w="19050" cap="rnd">
              <a:solidFill>
                <a:srgbClr val="3A3937"/>
              </a:solidFill>
              <a:prstDash val="solid"/>
              <a:round/>
            </a:ln>
          </p:spPr>
          <p:txBody>
            <a:bodyPr/>
            <a:lstStyle/>
            <a:p>
              <a:endParaRPr lang="en-US"/>
            </a:p>
          </p:txBody>
        </p:sp>
        <p:sp>
          <p:nvSpPr>
            <p:cNvPr id="11" name="TextBox 11"/>
            <p:cNvSpPr txBox="1"/>
            <p:nvPr/>
          </p:nvSpPr>
          <p:spPr>
            <a:xfrm>
              <a:off x="0" y="9525"/>
              <a:ext cx="2492482" cy="1345734"/>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9125340" y="2759421"/>
            <a:ext cx="8516200" cy="2104314"/>
            <a:chOff x="0" y="0"/>
            <a:chExt cx="2492482" cy="615881"/>
          </a:xfrm>
        </p:grpSpPr>
        <p:sp>
          <p:nvSpPr>
            <p:cNvPr id="13" name="Freeform 13"/>
            <p:cNvSpPr/>
            <p:nvPr/>
          </p:nvSpPr>
          <p:spPr>
            <a:xfrm>
              <a:off x="0" y="0"/>
              <a:ext cx="2492482" cy="615881"/>
            </a:xfrm>
            <a:custGeom>
              <a:avLst/>
              <a:gdLst/>
              <a:ahLst/>
              <a:cxnLst/>
              <a:rect l="l" t="t" r="r" b="b"/>
              <a:pathLst>
                <a:path w="2492482" h="615881">
                  <a:moveTo>
                    <a:pt x="21818" y="0"/>
                  </a:moveTo>
                  <a:lnTo>
                    <a:pt x="2470664" y="0"/>
                  </a:lnTo>
                  <a:cubicBezTo>
                    <a:pt x="2482714" y="0"/>
                    <a:pt x="2492482" y="9768"/>
                    <a:pt x="2492482" y="21818"/>
                  </a:cubicBezTo>
                  <a:lnTo>
                    <a:pt x="2492482" y="594063"/>
                  </a:lnTo>
                  <a:cubicBezTo>
                    <a:pt x="2492482" y="606113"/>
                    <a:pt x="2482714" y="615881"/>
                    <a:pt x="2470664" y="615881"/>
                  </a:cubicBezTo>
                  <a:lnTo>
                    <a:pt x="21818" y="615881"/>
                  </a:lnTo>
                  <a:cubicBezTo>
                    <a:pt x="9768" y="615881"/>
                    <a:pt x="0" y="606113"/>
                    <a:pt x="0" y="594063"/>
                  </a:cubicBezTo>
                  <a:lnTo>
                    <a:pt x="0" y="21818"/>
                  </a:lnTo>
                  <a:cubicBezTo>
                    <a:pt x="0" y="9768"/>
                    <a:pt x="9768" y="0"/>
                    <a:pt x="21818" y="0"/>
                  </a:cubicBezTo>
                  <a:close/>
                </a:path>
              </a:pathLst>
            </a:custGeom>
            <a:solidFill>
              <a:srgbClr val="8BBD94"/>
            </a:solidFill>
            <a:ln w="19050" cap="rnd">
              <a:solidFill>
                <a:srgbClr val="3A3937"/>
              </a:solidFill>
              <a:prstDash val="solid"/>
              <a:round/>
            </a:ln>
          </p:spPr>
          <p:txBody>
            <a:bodyPr/>
            <a:lstStyle/>
            <a:p>
              <a:endParaRPr lang="en-US"/>
            </a:p>
          </p:txBody>
        </p:sp>
        <p:sp>
          <p:nvSpPr>
            <p:cNvPr id="14" name="TextBox 14"/>
            <p:cNvSpPr txBox="1"/>
            <p:nvPr/>
          </p:nvSpPr>
          <p:spPr>
            <a:xfrm>
              <a:off x="0" y="9525"/>
              <a:ext cx="2492482" cy="606356"/>
            </a:xfrm>
            <a:prstGeom prst="rect">
              <a:avLst/>
            </a:prstGeom>
          </p:spPr>
          <p:txBody>
            <a:bodyPr lIns="50800" tIns="50800" rIns="50800" bIns="50800" rtlCol="0" anchor="ctr"/>
            <a:lstStyle/>
            <a:p>
              <a:pPr algn="ctr">
                <a:lnSpc>
                  <a:spcPts val="2999"/>
                </a:lnSpc>
              </a:pPr>
              <a:r>
                <a:rPr lang="en-US" sz="2499">
                  <a:solidFill>
                    <a:srgbClr val="065237"/>
                  </a:solidFill>
                  <a:latin typeface="Roca One Bold"/>
                </a:rPr>
                <a:t>While a small amount compared to one million, I did gain almost $6,000.00 in value. </a:t>
              </a:r>
            </a:p>
          </p:txBody>
        </p:sp>
      </p:grpSp>
      <p:pic>
        <p:nvPicPr>
          <p:cNvPr id="15" name="Picture 15"/>
          <p:cNvPicPr>
            <a:picLocks noChangeAspect="1"/>
          </p:cNvPicPr>
          <p:nvPr/>
        </p:nvPicPr>
        <p:blipFill>
          <a:blip r:embed="rId4"/>
          <a:stretch>
            <a:fillRect/>
          </a:stretch>
        </p:blipFill>
        <p:spPr>
          <a:xfrm>
            <a:off x="6005438" y="1130129"/>
            <a:ext cx="6086623" cy="1924829"/>
          </a:xfrm>
          <a:prstGeom prst="rect">
            <a:avLst/>
          </a:prstGeom>
        </p:spPr>
      </p:pic>
      <p:sp>
        <p:nvSpPr>
          <p:cNvPr id="16" name="Freeform 16"/>
          <p:cNvSpPr/>
          <p:nvPr/>
        </p:nvSpPr>
        <p:spPr>
          <a:xfrm>
            <a:off x="578503" y="5270580"/>
            <a:ext cx="8470247" cy="4080093"/>
          </a:xfrm>
          <a:custGeom>
            <a:avLst/>
            <a:gdLst/>
            <a:ahLst/>
            <a:cxnLst/>
            <a:rect l="l" t="t" r="r" b="b"/>
            <a:pathLst>
              <a:path w="8470247" h="4080093">
                <a:moveTo>
                  <a:pt x="0" y="0"/>
                </a:moveTo>
                <a:lnTo>
                  <a:pt x="8470247" y="0"/>
                </a:lnTo>
                <a:lnTo>
                  <a:pt x="8470247" y="4080094"/>
                </a:lnTo>
                <a:lnTo>
                  <a:pt x="0" y="4080094"/>
                </a:lnTo>
                <a:lnTo>
                  <a:pt x="0" y="0"/>
                </a:lnTo>
                <a:close/>
              </a:path>
            </a:pathLst>
          </a:custGeom>
          <a:blipFill>
            <a:blip r:embed="rId5"/>
            <a:stretch>
              <a:fillRect t="-598" b="-598"/>
            </a:stretch>
          </a:blipFill>
        </p:spPr>
        <p:txBody>
          <a:bodyPr/>
          <a:lstStyle/>
          <a:p>
            <a:endParaRPr lang="en-US"/>
          </a:p>
        </p:txBody>
      </p:sp>
      <p:sp>
        <p:nvSpPr>
          <p:cNvPr id="17" name="Freeform 17"/>
          <p:cNvSpPr/>
          <p:nvPr/>
        </p:nvSpPr>
        <p:spPr>
          <a:xfrm>
            <a:off x="9345717" y="4995333"/>
            <a:ext cx="8075447" cy="4630588"/>
          </a:xfrm>
          <a:custGeom>
            <a:avLst/>
            <a:gdLst/>
            <a:ahLst/>
            <a:cxnLst/>
            <a:rect l="l" t="t" r="r" b="b"/>
            <a:pathLst>
              <a:path w="8075447" h="4630588">
                <a:moveTo>
                  <a:pt x="0" y="0"/>
                </a:moveTo>
                <a:lnTo>
                  <a:pt x="8075447" y="0"/>
                </a:lnTo>
                <a:lnTo>
                  <a:pt x="8075447" y="4630588"/>
                </a:lnTo>
                <a:lnTo>
                  <a:pt x="0" y="4630588"/>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3447636" y="505777"/>
            <a:ext cx="11202229" cy="1131570"/>
          </a:xfrm>
          <a:prstGeom prst="rect">
            <a:avLst/>
          </a:prstGeom>
        </p:spPr>
        <p:txBody>
          <a:bodyPr lIns="0" tIns="0" rIns="0" bIns="0" rtlCol="0" anchor="t">
            <a:spAutoFit/>
          </a:bodyPr>
          <a:lstStyle/>
          <a:p>
            <a:pPr algn="ctr">
              <a:lnSpc>
                <a:spcPts val="8640"/>
              </a:lnSpc>
            </a:pPr>
            <a:r>
              <a:rPr lang="en-US" sz="8000" u="sng" spc="-424">
                <a:solidFill>
                  <a:srgbClr val="065237"/>
                </a:solidFill>
                <a:latin typeface="Roca One Italics"/>
              </a:rPr>
              <a:t>Buy and Hold: Did it work?</a:t>
            </a:r>
          </a:p>
        </p:txBody>
      </p:sp>
      <p:sp>
        <p:nvSpPr>
          <p:cNvPr id="20" name="Freeform 17">
            <a:extLst>
              <a:ext uri="{FF2B5EF4-FFF2-40B4-BE49-F238E27FC236}">
                <a16:creationId xmlns:a16="http://schemas.microsoft.com/office/drawing/2014/main" id="{AA41BA03-7CBC-BE24-05B3-EBC588BE3F7F}"/>
              </a:ext>
            </a:extLst>
          </p:cNvPr>
          <p:cNvSpPr/>
          <p:nvPr/>
        </p:nvSpPr>
        <p:spPr>
          <a:xfrm rot="1585845">
            <a:off x="-983162" y="-537828"/>
            <a:ext cx="2964362" cy="2861928"/>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B067AE46-8AC7-5CA1-D959-962EEE8EE66F}"/>
              </a:ext>
            </a:extLst>
          </p:cNvPr>
          <p:cNvSpPr/>
          <p:nvPr/>
        </p:nvSpPr>
        <p:spPr>
          <a:xfrm rot="1863924">
            <a:off x="16031101" y="68969"/>
            <a:ext cx="3030355" cy="2380266"/>
          </a:xfrm>
          <a:custGeom>
            <a:avLst/>
            <a:gdLst/>
            <a:ahLst/>
            <a:cxnLst/>
            <a:rect l="l" t="t" r="r" b="b"/>
            <a:pathLst>
              <a:path w="3030355" h="2380266">
                <a:moveTo>
                  <a:pt x="0" y="0"/>
                </a:moveTo>
                <a:lnTo>
                  <a:pt x="3030355" y="0"/>
                </a:lnTo>
                <a:lnTo>
                  <a:pt x="3030355" y="2380266"/>
                </a:lnTo>
                <a:lnTo>
                  <a:pt x="0" y="23802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15111" b="-15111"/>
            </a:stretch>
          </a:blipFill>
        </p:spPr>
        <p:txBody>
          <a:bodyPr/>
          <a:lstStyle/>
          <a:p>
            <a:endParaRPr lang="en-US"/>
          </a:p>
        </p:txBody>
      </p:sp>
      <p:grpSp>
        <p:nvGrpSpPr>
          <p:cNvPr id="3" name="Group 3"/>
          <p:cNvGrpSpPr/>
          <p:nvPr/>
        </p:nvGrpSpPr>
        <p:grpSpPr>
          <a:xfrm>
            <a:off x="-1309551" y="-812902"/>
            <a:ext cx="12717770" cy="11912803"/>
            <a:chOff x="0" y="0"/>
            <a:chExt cx="3349536" cy="3137528"/>
          </a:xfrm>
        </p:grpSpPr>
        <p:sp>
          <p:nvSpPr>
            <p:cNvPr id="4" name="Freeform 4"/>
            <p:cNvSpPr/>
            <p:nvPr/>
          </p:nvSpPr>
          <p:spPr>
            <a:xfrm>
              <a:off x="0" y="0"/>
              <a:ext cx="3349536" cy="3137528"/>
            </a:xfrm>
            <a:custGeom>
              <a:avLst/>
              <a:gdLst/>
              <a:ahLst/>
              <a:cxnLst/>
              <a:rect l="l" t="t" r="r" b="b"/>
              <a:pathLst>
                <a:path w="3349536" h="3137528">
                  <a:moveTo>
                    <a:pt x="0" y="0"/>
                  </a:moveTo>
                  <a:lnTo>
                    <a:pt x="3349536" y="0"/>
                  </a:lnTo>
                  <a:lnTo>
                    <a:pt x="3349536" y="3137528"/>
                  </a:lnTo>
                  <a:lnTo>
                    <a:pt x="0" y="3137528"/>
                  </a:lnTo>
                  <a:close/>
                </a:path>
              </a:pathLst>
            </a:custGeom>
            <a:solidFill>
              <a:srgbClr val="60AA82"/>
            </a:solidFill>
          </p:spPr>
          <p:txBody>
            <a:bodyPr/>
            <a:lstStyle/>
            <a:p>
              <a:endParaRPr lang="en-US"/>
            </a:p>
          </p:txBody>
        </p:sp>
        <p:sp>
          <p:nvSpPr>
            <p:cNvPr id="5" name="TextBox 5"/>
            <p:cNvSpPr txBox="1"/>
            <p:nvPr/>
          </p:nvSpPr>
          <p:spPr>
            <a:xfrm>
              <a:off x="0" y="38100"/>
              <a:ext cx="3349536" cy="3099428"/>
            </a:xfrm>
            <a:prstGeom prst="rect">
              <a:avLst/>
            </a:prstGeom>
          </p:spPr>
          <p:txBody>
            <a:bodyPr lIns="50800" tIns="50800" rIns="50800" bIns="50800" rtlCol="0" anchor="ctr"/>
            <a:lstStyle/>
            <a:p>
              <a:pPr algn="ctr">
                <a:lnSpc>
                  <a:spcPts val="2266"/>
                </a:lnSpc>
              </a:pPr>
              <a:endParaRPr/>
            </a:p>
          </p:txBody>
        </p:sp>
      </p:grpSp>
      <p:sp>
        <p:nvSpPr>
          <p:cNvPr id="6" name="Freeform 6"/>
          <p:cNvSpPr/>
          <p:nvPr/>
        </p:nvSpPr>
        <p:spPr>
          <a:xfrm>
            <a:off x="14305798" y="4408370"/>
            <a:ext cx="3422741" cy="5651950"/>
          </a:xfrm>
          <a:custGeom>
            <a:avLst/>
            <a:gdLst/>
            <a:ahLst/>
            <a:cxnLst/>
            <a:rect l="l" t="t" r="r" b="b"/>
            <a:pathLst>
              <a:path w="3422741" h="5651950">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7" name="TextBox 7"/>
          <p:cNvSpPr txBox="1"/>
          <p:nvPr/>
        </p:nvSpPr>
        <p:spPr>
          <a:xfrm>
            <a:off x="1028700" y="1085850"/>
            <a:ext cx="9717617" cy="1055793"/>
          </a:xfrm>
          <a:prstGeom prst="rect">
            <a:avLst/>
          </a:prstGeom>
        </p:spPr>
        <p:txBody>
          <a:bodyPr lIns="0" tIns="0" rIns="0" bIns="0" rtlCol="0" anchor="t">
            <a:spAutoFit/>
          </a:bodyPr>
          <a:lstStyle/>
          <a:p>
            <a:pPr marL="0" lvl="0" indent="0">
              <a:lnSpc>
                <a:spcPts val="8286"/>
              </a:lnSpc>
            </a:pPr>
            <a:r>
              <a:rPr lang="en-US" sz="7333" u="sng" spc="-256">
                <a:solidFill>
                  <a:srgbClr val="FFFFFF"/>
                </a:solidFill>
                <a:latin typeface="Roca One Italics"/>
              </a:rPr>
              <a:t>Conclusion:</a:t>
            </a:r>
          </a:p>
        </p:txBody>
      </p:sp>
      <p:sp>
        <p:nvSpPr>
          <p:cNvPr id="8" name="TextBox 8"/>
          <p:cNvSpPr txBox="1"/>
          <p:nvPr/>
        </p:nvSpPr>
        <p:spPr>
          <a:xfrm>
            <a:off x="1028700" y="2279425"/>
            <a:ext cx="7512993" cy="6283771"/>
          </a:xfrm>
          <a:prstGeom prst="rect">
            <a:avLst/>
          </a:prstGeom>
        </p:spPr>
        <p:txBody>
          <a:bodyPr lIns="0" tIns="0" rIns="0" bIns="0" rtlCol="0" anchor="t">
            <a:spAutoFit/>
          </a:bodyPr>
          <a:lstStyle/>
          <a:p>
            <a:pPr marL="561336" lvl="1" indent="-280668">
              <a:lnSpc>
                <a:spcPts val="3509"/>
              </a:lnSpc>
              <a:buFont typeface="Arial"/>
              <a:buChar char="•"/>
            </a:pPr>
            <a:r>
              <a:rPr lang="en-US" sz="2599" spc="155" dirty="0">
                <a:solidFill>
                  <a:srgbClr val="043423"/>
                </a:solidFill>
                <a:latin typeface="Roca One Bold"/>
              </a:rPr>
              <a:t>The Buy and Hold strategy does allow you to have a more stable portfolio that doesn’t adhere as harshly to market fluctuations.</a:t>
            </a:r>
          </a:p>
          <a:p>
            <a:pPr>
              <a:lnSpc>
                <a:spcPts val="3509"/>
              </a:lnSpc>
            </a:pPr>
            <a:endParaRPr lang="en-US" sz="2599" spc="155" dirty="0">
              <a:solidFill>
                <a:srgbClr val="043423"/>
              </a:solidFill>
              <a:latin typeface="Roca One Bold"/>
            </a:endParaRPr>
          </a:p>
          <a:p>
            <a:pPr marL="561336" lvl="1" indent="-280668">
              <a:lnSpc>
                <a:spcPts val="3509"/>
              </a:lnSpc>
              <a:buFont typeface="Arial"/>
              <a:buChar char="•"/>
            </a:pPr>
            <a:r>
              <a:rPr lang="en-US" sz="2599" spc="155" dirty="0">
                <a:solidFill>
                  <a:srgbClr val="043423"/>
                </a:solidFill>
                <a:latin typeface="Roca One Bold"/>
              </a:rPr>
              <a:t>However, it does progress relatively slowly, and you could miss out on selling at optimal times in the market.</a:t>
            </a:r>
          </a:p>
          <a:p>
            <a:pPr>
              <a:lnSpc>
                <a:spcPts val="3509"/>
              </a:lnSpc>
            </a:pPr>
            <a:endParaRPr lang="en-US" sz="2599" spc="155" dirty="0">
              <a:solidFill>
                <a:srgbClr val="043423"/>
              </a:solidFill>
              <a:latin typeface="Roca One Bold"/>
            </a:endParaRPr>
          </a:p>
          <a:p>
            <a:pPr marL="561336" lvl="1" indent="-280668">
              <a:lnSpc>
                <a:spcPts val="3509"/>
              </a:lnSpc>
              <a:buFont typeface="Arial"/>
              <a:buChar char="•"/>
            </a:pPr>
            <a:r>
              <a:rPr lang="en-US" sz="2599" spc="155" dirty="0">
                <a:solidFill>
                  <a:srgbClr val="043423"/>
                </a:solidFill>
                <a:latin typeface="Roca One Bold"/>
              </a:rPr>
              <a:t>This strategy is good for you if you are cautious of risk and have the time and patience to see it through. You also need to know to understand when you need to eventually sell. </a:t>
            </a:r>
          </a:p>
        </p:txBody>
      </p:sp>
      <p:sp>
        <p:nvSpPr>
          <p:cNvPr id="9" name="Freeform 9"/>
          <p:cNvSpPr/>
          <p:nvPr/>
        </p:nvSpPr>
        <p:spPr>
          <a:xfrm rot="2129210">
            <a:off x="11733363" y="23291"/>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2129210">
            <a:off x="16321899" y="1881611"/>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2129210">
            <a:off x="11733363" y="4607359"/>
            <a:ext cx="2975403" cy="3123761"/>
          </a:xfrm>
          <a:custGeom>
            <a:avLst/>
            <a:gdLst/>
            <a:ahLst/>
            <a:cxnLst/>
            <a:rect l="l" t="t" r="r" b="b"/>
            <a:pathLst>
              <a:path w="2975403" h="3123761">
                <a:moveTo>
                  <a:pt x="0" y="0"/>
                </a:moveTo>
                <a:lnTo>
                  <a:pt x="2975403" y="0"/>
                </a:lnTo>
                <a:lnTo>
                  <a:pt x="2975403" y="3123760"/>
                </a:lnTo>
                <a:lnTo>
                  <a:pt x="0" y="312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2129210">
            <a:off x="16647523" y="7696420"/>
            <a:ext cx="2975403" cy="3123761"/>
          </a:xfrm>
          <a:custGeom>
            <a:avLst/>
            <a:gdLst/>
            <a:ahLst/>
            <a:cxnLst/>
            <a:rect l="l" t="t" r="r" b="b"/>
            <a:pathLst>
              <a:path w="2975403" h="3123761">
                <a:moveTo>
                  <a:pt x="0" y="0"/>
                </a:moveTo>
                <a:lnTo>
                  <a:pt x="2975403" y="0"/>
                </a:lnTo>
                <a:lnTo>
                  <a:pt x="2975403" y="3123760"/>
                </a:lnTo>
                <a:lnTo>
                  <a:pt x="0" y="3123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2129210">
            <a:off x="12004726" y="9538021"/>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2129210">
            <a:off x="15630903" y="-2668574"/>
            <a:ext cx="2975403" cy="3123761"/>
          </a:xfrm>
          <a:custGeom>
            <a:avLst/>
            <a:gdLst/>
            <a:ahLst/>
            <a:cxnLst/>
            <a:rect l="l" t="t" r="r" b="b"/>
            <a:pathLst>
              <a:path w="2975403" h="3123761">
                <a:moveTo>
                  <a:pt x="0" y="0"/>
                </a:moveTo>
                <a:lnTo>
                  <a:pt x="2975402" y="0"/>
                </a:lnTo>
                <a:lnTo>
                  <a:pt x="2975402" y="3123761"/>
                </a:lnTo>
                <a:lnTo>
                  <a:pt x="0" y="3123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19518" y="8877959"/>
            <a:ext cx="2417247" cy="3026207"/>
          </a:xfrm>
          <a:custGeom>
            <a:avLst/>
            <a:gdLst/>
            <a:ahLst/>
            <a:cxnLst/>
            <a:rect l="l" t="t" r="r" b="b"/>
            <a:pathLst>
              <a:path w="2417247" h="302620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977530" y="-1286370"/>
            <a:ext cx="2832552" cy="2588549"/>
          </a:xfrm>
          <a:custGeom>
            <a:avLst/>
            <a:gdLst/>
            <a:ahLst/>
            <a:cxnLst/>
            <a:rect l="l" t="t" r="r" b="b"/>
            <a:pathLst>
              <a:path w="2832552" h="2588549">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346052" y="-689971"/>
            <a:ext cx="3001354" cy="2584054"/>
          </a:xfrm>
          <a:custGeom>
            <a:avLst/>
            <a:gdLst/>
            <a:ahLst/>
            <a:cxnLst/>
            <a:rect l="l" t="t" r="r" b="b"/>
            <a:pathLst>
              <a:path w="3001354" h="25840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670189" y="8779896"/>
            <a:ext cx="2906484" cy="3014207"/>
          </a:xfrm>
          <a:custGeom>
            <a:avLst/>
            <a:gdLst/>
            <a:ahLst/>
            <a:cxnLst/>
            <a:rect l="l" t="t" r="r" b="b"/>
            <a:pathLst>
              <a:path w="2906484" h="3014207">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313073" y="-1659845"/>
            <a:ext cx="2975403" cy="3123761"/>
          </a:xfrm>
          <a:custGeom>
            <a:avLst/>
            <a:gdLst/>
            <a:ahLst/>
            <a:cxnLst/>
            <a:rect l="l" t="t" r="r" b="b"/>
            <a:pathLst>
              <a:path w="2975403" h="3123761">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3044371" y="8566988"/>
            <a:ext cx="2741722" cy="2626777"/>
          </a:xfrm>
          <a:custGeom>
            <a:avLst/>
            <a:gdLst/>
            <a:ahLst/>
            <a:cxnLst/>
            <a:rect l="l" t="t" r="r" b="b"/>
            <a:pathLst>
              <a:path w="2741722" h="2626777">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2097645" y="3518455"/>
            <a:ext cx="3427404" cy="3031072"/>
          </a:xfrm>
          <a:custGeom>
            <a:avLst/>
            <a:gdLst/>
            <a:ahLst/>
            <a:cxnLst/>
            <a:rect l="l" t="t" r="r" b="b"/>
            <a:pathLst>
              <a:path w="3427404" h="3031072">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7470165"/>
            <a:ext cx="3227941" cy="3676843"/>
          </a:xfrm>
          <a:custGeom>
            <a:avLst/>
            <a:gdLst/>
            <a:ahLst/>
            <a:cxnLst/>
            <a:rect l="l" t="t" r="r" b="b"/>
            <a:pathLst>
              <a:path w="3227941" h="3676843">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916995" y="-985177"/>
            <a:ext cx="2636713" cy="3573727"/>
          </a:xfrm>
          <a:custGeom>
            <a:avLst/>
            <a:gdLst/>
            <a:ahLst/>
            <a:cxnLst/>
            <a:rect l="l" t="t" r="r" b="b"/>
            <a:pathLst>
              <a:path w="2636713" h="3573727">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a:off x="13202548" y="9200929"/>
            <a:ext cx="3030355" cy="2380266"/>
          </a:xfrm>
          <a:custGeom>
            <a:avLst/>
            <a:gdLst/>
            <a:ahLst/>
            <a:cxnLst/>
            <a:rect l="l" t="t" r="r" b="b"/>
            <a:pathLst>
              <a:path w="3030355" h="2380266">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074943" y="-1400144"/>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a:off x="17487449" y="2460237"/>
            <a:ext cx="2055840" cy="2573754"/>
          </a:xfrm>
          <a:custGeom>
            <a:avLst/>
            <a:gdLst/>
            <a:ahLst/>
            <a:cxnLst/>
            <a:rect l="l" t="t" r="r" b="b"/>
            <a:pathLst>
              <a:path w="2055840" h="2573754">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0803607" y="-1810090"/>
            <a:ext cx="1848187" cy="3014305"/>
          </a:xfrm>
          <a:custGeom>
            <a:avLst/>
            <a:gdLst/>
            <a:ahLst/>
            <a:cxnLst/>
            <a:rect l="l" t="t" r="r" b="b"/>
            <a:pathLst>
              <a:path w="1848187" h="3014305">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Freeform 18"/>
          <p:cNvSpPr/>
          <p:nvPr/>
        </p:nvSpPr>
        <p:spPr>
          <a:xfrm>
            <a:off x="5879026" y="-985177"/>
            <a:ext cx="1464000" cy="2189392"/>
          </a:xfrm>
          <a:custGeom>
            <a:avLst/>
            <a:gdLst/>
            <a:ahLst/>
            <a:cxnLst/>
            <a:rect l="l" t="t" r="r" b="b"/>
            <a:pathLst>
              <a:path w="1464000" h="2189392">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9" name="TextBox 19"/>
          <p:cNvSpPr txBox="1"/>
          <p:nvPr/>
        </p:nvSpPr>
        <p:spPr>
          <a:xfrm>
            <a:off x="3578707" y="3252903"/>
            <a:ext cx="11130587" cy="3981906"/>
          </a:xfrm>
          <a:prstGeom prst="rect">
            <a:avLst/>
          </a:prstGeom>
        </p:spPr>
        <p:txBody>
          <a:bodyPr lIns="0" tIns="0" rIns="0" bIns="0" rtlCol="0" anchor="t">
            <a:spAutoFit/>
          </a:bodyPr>
          <a:lstStyle/>
          <a:p>
            <a:pPr marL="0" lvl="0" indent="0" algn="ctr">
              <a:lnSpc>
                <a:spcPts val="15462"/>
              </a:lnSpc>
              <a:spcBef>
                <a:spcPct val="0"/>
              </a:spcBef>
            </a:pPr>
            <a:r>
              <a:rPr lang="en-US" sz="14450" spc="-505">
                <a:solidFill>
                  <a:srgbClr val="FFFFFF"/>
                </a:solidFill>
                <a:latin typeface="Roca One Bold"/>
              </a:rPr>
              <a:t>Thank you very much!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657</Words>
  <Application>Microsoft Office PowerPoint</Application>
  <PresentationFormat>Custom</PresentationFormat>
  <Paragraphs>61</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Roca One Bold</vt:lpstr>
      <vt:lpstr>Roca One</vt:lpstr>
      <vt:lpstr>Roca One Italics</vt:lpstr>
      <vt:lpstr>Roca One Bold Italics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StokTrak Portfolio:</dc:title>
  <cp:lastModifiedBy>Sarai Hrinsin</cp:lastModifiedBy>
  <cp:revision>2</cp:revision>
  <dcterms:created xsi:type="dcterms:W3CDTF">2006-08-16T00:00:00Z</dcterms:created>
  <dcterms:modified xsi:type="dcterms:W3CDTF">2023-12-04T23:35:26Z</dcterms:modified>
  <dc:identifier>DAF1wh8InCw</dc:identifier>
</cp:coreProperties>
</file>